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Kodchasan"/>
      <p:regular r:id="rId30"/>
      <p:bold r:id="rId31"/>
      <p:italic r:id="rId32"/>
      <p:boldItalic r:id="rId33"/>
    </p:embeddedFont>
    <p:embeddedFont>
      <p:font typeface="Nunito"/>
      <p:regular r:id="rId34"/>
      <p:bold r:id="rId35"/>
      <p:italic r:id="rId36"/>
      <p:boldItalic r:id="rId37"/>
    </p:embeddedFont>
    <p:embeddedFont>
      <p:font typeface="Varela Round"/>
      <p:regular r:id="rId38"/>
    </p:embeddedFont>
    <p:embeddedFont>
      <p:font typeface="Nunito ExtraBold"/>
      <p:bold r:id="rId39"/>
      <p:boldItalic r:id="rId40"/>
    </p:embeddedFont>
    <p:embeddedFont>
      <p:font typeface="Nunito Light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ExtraBold-boldItalic.fntdata"/><Relationship Id="rId20" Type="http://schemas.openxmlformats.org/officeDocument/2006/relationships/slide" Target="slides/slide16.xml"/><Relationship Id="rId42" Type="http://schemas.openxmlformats.org/officeDocument/2006/relationships/font" Target="fonts/NunitoLight-bold.fntdata"/><Relationship Id="rId41" Type="http://schemas.openxmlformats.org/officeDocument/2006/relationships/font" Target="fonts/NunitoLight-regular.fntdata"/><Relationship Id="rId22" Type="http://schemas.openxmlformats.org/officeDocument/2006/relationships/slide" Target="slides/slide18.xml"/><Relationship Id="rId44" Type="http://schemas.openxmlformats.org/officeDocument/2006/relationships/font" Target="fonts/NunitoLight-boldItalic.fntdata"/><Relationship Id="rId21" Type="http://schemas.openxmlformats.org/officeDocument/2006/relationships/slide" Target="slides/slide17.xml"/><Relationship Id="rId43" Type="http://schemas.openxmlformats.org/officeDocument/2006/relationships/font" Target="fonts/NunitoLight-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Kodchasan-bold.fntdata"/><Relationship Id="rId30" Type="http://schemas.openxmlformats.org/officeDocument/2006/relationships/font" Target="fonts/Kodchasan-regular.fntdata"/><Relationship Id="rId11" Type="http://schemas.openxmlformats.org/officeDocument/2006/relationships/slide" Target="slides/slide7.xml"/><Relationship Id="rId33" Type="http://schemas.openxmlformats.org/officeDocument/2006/relationships/font" Target="fonts/Kodchasan-boldItalic.fntdata"/><Relationship Id="rId10" Type="http://schemas.openxmlformats.org/officeDocument/2006/relationships/slide" Target="slides/slide6.xml"/><Relationship Id="rId32" Type="http://schemas.openxmlformats.org/officeDocument/2006/relationships/font" Target="fonts/Kodchasan-italic.fntdata"/><Relationship Id="rId13" Type="http://schemas.openxmlformats.org/officeDocument/2006/relationships/slide" Target="slides/slide9.xml"/><Relationship Id="rId35" Type="http://schemas.openxmlformats.org/officeDocument/2006/relationships/font" Target="fonts/Nunito-bold.fntdata"/><Relationship Id="rId12" Type="http://schemas.openxmlformats.org/officeDocument/2006/relationships/slide" Target="slides/slide8.xml"/><Relationship Id="rId34" Type="http://schemas.openxmlformats.org/officeDocument/2006/relationships/font" Target="fonts/Nunito-regular.fntdata"/><Relationship Id="rId15" Type="http://schemas.openxmlformats.org/officeDocument/2006/relationships/slide" Target="slides/slide11.xml"/><Relationship Id="rId37" Type="http://schemas.openxmlformats.org/officeDocument/2006/relationships/font" Target="fonts/Nunito-boldItalic.fntdata"/><Relationship Id="rId14" Type="http://schemas.openxmlformats.org/officeDocument/2006/relationships/slide" Target="slides/slide10.xml"/><Relationship Id="rId36" Type="http://schemas.openxmlformats.org/officeDocument/2006/relationships/font" Target="fonts/Nunito-italic.fntdata"/><Relationship Id="rId17" Type="http://schemas.openxmlformats.org/officeDocument/2006/relationships/slide" Target="slides/slide13.xml"/><Relationship Id="rId39" Type="http://schemas.openxmlformats.org/officeDocument/2006/relationships/font" Target="fonts/NunitoExtraBold-bold.fntdata"/><Relationship Id="rId16" Type="http://schemas.openxmlformats.org/officeDocument/2006/relationships/slide" Target="slides/slide12.xml"/><Relationship Id="rId38" Type="http://schemas.openxmlformats.org/officeDocument/2006/relationships/font" Target="fonts/VarelaRound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7546467dc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7546467dc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1c328e998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1c328e99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1c328e99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1c328e99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7ae13603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97ae13603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41c328e998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41c328e998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1c328e998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1c328e998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9a0599b3b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9a0599b3b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9a0599b3bb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9a0599b3b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9a0599b3b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9a0599b3b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9a0599b3bb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9a0599b3bb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1c328e99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1c328e99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9a0599b3b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9a0599b3b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9a0599b3b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9a0599b3b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41c328e998_0_14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41c328e998_0_14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41c328e998_0_15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41c328e998_0_15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98fe63da9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98fe63da9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9a0599b3b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9a0599b3b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9a0599b3bb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9a0599b3bb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a0599b3b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9a0599b3b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41c328e998_0_15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41c328e998_0_15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5fe9c5b4d5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5fe9c5b4d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97ae13603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97ae13603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47546467dc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47546467dc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47546467d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47546467d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-1136700" y="2189104"/>
            <a:ext cx="114174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Font typeface="Varela Round"/>
              <a:buNone/>
              <a:defRPr sz="22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404350" y="2654075"/>
            <a:ext cx="4335300" cy="52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200"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">
  <p:cSld name="TITLE_1_1_2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1832700" y="1366200"/>
            <a:ext cx="54786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IG_NUMBER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946788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7" name="Google Shape;17;p4"/>
          <p:cNvSpPr txBox="1"/>
          <p:nvPr>
            <p:ph idx="2" type="ctrTitle"/>
          </p:nvPr>
        </p:nvSpPr>
        <p:spPr>
          <a:xfrm>
            <a:off x="2789494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" name="Google Shape;18;p4"/>
          <p:cNvSpPr txBox="1"/>
          <p:nvPr>
            <p:ph idx="3" type="ctrTitle"/>
          </p:nvPr>
        </p:nvSpPr>
        <p:spPr>
          <a:xfrm>
            <a:off x="4632200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9" name="Google Shape;19;p4"/>
          <p:cNvSpPr txBox="1"/>
          <p:nvPr>
            <p:ph idx="4" type="ctrTitle"/>
          </p:nvPr>
        </p:nvSpPr>
        <p:spPr>
          <a:xfrm>
            <a:off x="6474907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0" name="Google Shape;20;p4"/>
          <p:cNvSpPr txBox="1"/>
          <p:nvPr>
            <p:ph hasCustomPrompt="1" idx="5" type="title"/>
          </p:nvPr>
        </p:nvSpPr>
        <p:spPr>
          <a:xfrm>
            <a:off x="3120999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4"/>
          <p:cNvSpPr txBox="1"/>
          <p:nvPr>
            <p:ph hasCustomPrompt="1" idx="6" type="title"/>
          </p:nvPr>
        </p:nvSpPr>
        <p:spPr>
          <a:xfrm>
            <a:off x="4963698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4"/>
          <p:cNvSpPr txBox="1"/>
          <p:nvPr>
            <p:ph hasCustomPrompt="1" idx="7" type="title"/>
          </p:nvPr>
        </p:nvSpPr>
        <p:spPr>
          <a:xfrm>
            <a:off x="6806401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Font typeface="Nunito ExtraBold"/>
              <a:buNone/>
              <a:defRPr b="0" sz="12000">
                <a:latin typeface="Nunito ExtraBold"/>
                <a:ea typeface="Nunito ExtraBold"/>
                <a:cs typeface="Nunito ExtraBold"/>
                <a:sym typeface="Nunito ExtraBold"/>
              </a:defRPr>
            </a:lvl9pPr>
          </a:lstStyle>
          <a:p>
            <a:r>
              <a:t>xx%</a:t>
            </a:r>
          </a:p>
        </p:txBody>
      </p:sp>
      <p:sp>
        <p:nvSpPr>
          <p:cNvPr id="23" name="Google Shape;23;p4"/>
          <p:cNvSpPr txBox="1"/>
          <p:nvPr>
            <p:ph hasCustomPrompt="1" idx="8" type="title"/>
          </p:nvPr>
        </p:nvSpPr>
        <p:spPr>
          <a:xfrm>
            <a:off x="1278288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" name="Google Shape;24;p4"/>
          <p:cNvSpPr/>
          <p:nvPr/>
        </p:nvSpPr>
        <p:spPr>
          <a:xfrm>
            <a:off x="475375" y="-1020050"/>
            <a:ext cx="2163900" cy="21639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6504700" y="3999625"/>
            <a:ext cx="2163900" cy="21639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WO TEXTS">
  <p:cSld name="TITLE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2934150"/>
            <a:ext cx="3729600" cy="1704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" type="subTitle"/>
          </p:nvPr>
        </p:nvSpPr>
        <p:spPr>
          <a:xfrm>
            <a:off x="813450" y="3219900"/>
            <a:ext cx="2392500" cy="128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4185300" y="1448250"/>
            <a:ext cx="2392500" cy="12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BIG_NUMBER_1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ctrTitle"/>
          </p:nvPr>
        </p:nvSpPr>
        <p:spPr>
          <a:xfrm>
            <a:off x="1410938" y="234082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3" name="Google Shape;33;p6"/>
          <p:cNvSpPr txBox="1"/>
          <p:nvPr>
            <p:ph idx="2" type="ctrTitle"/>
          </p:nvPr>
        </p:nvSpPr>
        <p:spPr>
          <a:xfrm>
            <a:off x="3710844" y="234082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4" name="Google Shape;34;p6"/>
          <p:cNvSpPr txBox="1"/>
          <p:nvPr>
            <p:ph idx="3" type="ctrTitle"/>
          </p:nvPr>
        </p:nvSpPr>
        <p:spPr>
          <a:xfrm>
            <a:off x="6010750" y="234082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5" name="Google Shape;35;p6"/>
          <p:cNvSpPr txBox="1"/>
          <p:nvPr>
            <p:ph idx="1" type="subTitle"/>
          </p:nvPr>
        </p:nvSpPr>
        <p:spPr>
          <a:xfrm>
            <a:off x="1410950" y="2901725"/>
            <a:ext cx="1722300" cy="15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100"/>
            </a:lvl9pPr>
          </a:lstStyle>
          <a:p/>
        </p:txBody>
      </p:sp>
      <p:sp>
        <p:nvSpPr>
          <p:cNvPr id="36" name="Google Shape;36;p6"/>
          <p:cNvSpPr txBox="1"/>
          <p:nvPr>
            <p:ph idx="4" type="subTitle"/>
          </p:nvPr>
        </p:nvSpPr>
        <p:spPr>
          <a:xfrm>
            <a:off x="3710850" y="2901725"/>
            <a:ext cx="1722300" cy="15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100"/>
            </a:lvl9pPr>
          </a:lstStyle>
          <a:p/>
        </p:txBody>
      </p:sp>
      <p:sp>
        <p:nvSpPr>
          <p:cNvPr id="37" name="Google Shape;37;p6"/>
          <p:cNvSpPr txBox="1"/>
          <p:nvPr>
            <p:ph idx="5" type="subTitle"/>
          </p:nvPr>
        </p:nvSpPr>
        <p:spPr>
          <a:xfrm>
            <a:off x="6010750" y="2901725"/>
            <a:ext cx="1722300" cy="15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100"/>
            </a:lvl9pPr>
          </a:lstStyle>
          <a:p/>
        </p:txBody>
      </p:sp>
      <p:sp>
        <p:nvSpPr>
          <p:cNvPr id="38" name="Google Shape;38;p6"/>
          <p:cNvSpPr txBox="1"/>
          <p:nvPr>
            <p:ph idx="6"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>
  <p:cSld name="TITLE_1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5943700" y="3014025"/>
            <a:ext cx="2510700" cy="1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9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9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9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9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9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9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9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900"/>
            </a:lvl9pPr>
          </a:lstStyle>
          <a:p/>
        </p:txBody>
      </p:sp>
      <p:sp>
        <p:nvSpPr>
          <p:cNvPr id="42" name="Google Shape;42;p7"/>
          <p:cNvSpPr txBox="1"/>
          <p:nvPr>
            <p:ph idx="2" type="subTitle"/>
          </p:nvPr>
        </p:nvSpPr>
        <p:spPr>
          <a:xfrm>
            <a:off x="5943700" y="1518600"/>
            <a:ext cx="2510700" cy="1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9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9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9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9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9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9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9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">
  <p:cSld name="TITLE_1_1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1">
  <p:cSld name="TITLE_1_1_1_1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ctrTitle"/>
          </p:nvPr>
        </p:nvSpPr>
        <p:spPr>
          <a:xfrm>
            <a:off x="4774200" y="2178600"/>
            <a:ext cx="40287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2">
  <p:cSld name="TITLE_1_1_1_1_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ctrTitle"/>
          </p:nvPr>
        </p:nvSpPr>
        <p:spPr>
          <a:xfrm>
            <a:off x="805050" y="2178600"/>
            <a:ext cx="40287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AND CREDITS">
  <p:cSld name="TITLE_1_1_1_1_1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4583400" y="3429000"/>
            <a:ext cx="4581600" cy="1032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1"/>
          <p:cNvSpPr/>
          <p:nvPr/>
        </p:nvSpPr>
        <p:spPr>
          <a:xfrm>
            <a:off x="-28575" y="1733550"/>
            <a:ext cx="3585300" cy="850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1"/>
          <p:cNvSpPr txBox="1"/>
          <p:nvPr>
            <p:ph type="ctrTitle"/>
          </p:nvPr>
        </p:nvSpPr>
        <p:spPr>
          <a:xfrm>
            <a:off x="957450" y="1797600"/>
            <a:ext cx="40287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11"/>
          <p:cNvSpPr txBox="1"/>
          <p:nvPr>
            <p:ph idx="1" type="subTitle"/>
          </p:nvPr>
        </p:nvSpPr>
        <p:spPr>
          <a:xfrm>
            <a:off x="957450" y="2660100"/>
            <a:ext cx="2510700" cy="20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9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9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9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9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9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9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9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900"/>
            </a:lvl9pPr>
          </a:lstStyle>
          <a:p/>
        </p:txBody>
      </p:sp>
      <p:sp>
        <p:nvSpPr>
          <p:cNvPr id="54" name="Google Shape;54;p11"/>
          <p:cNvSpPr txBox="1"/>
          <p:nvPr/>
        </p:nvSpPr>
        <p:spPr>
          <a:xfrm>
            <a:off x="5634900" y="3533100"/>
            <a:ext cx="26022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s" sz="800">
                <a:latin typeface="Nunito Light"/>
                <a:ea typeface="Nunito Light"/>
                <a:cs typeface="Nunito Light"/>
                <a:sym typeface="Nunito Light"/>
              </a:rPr>
              <a:t>CREDITS: This presentation template was created by </a:t>
            </a:r>
            <a:r>
              <a:rPr lang="es" sz="800">
                <a:uFill>
                  <a:noFill/>
                </a:uFill>
                <a:latin typeface="Nunito ExtraBold"/>
                <a:ea typeface="Nunito ExtraBold"/>
                <a:cs typeface="Nunito ExtraBold"/>
                <a:sym typeface="Nunito ExtraBold"/>
                <a:hlinkClick r:id="rId2"/>
              </a:rPr>
              <a:t>Slidesgo</a:t>
            </a:r>
            <a:r>
              <a:rPr lang="es" sz="800">
                <a:latin typeface="Nunito Light"/>
                <a:ea typeface="Nunito Light"/>
                <a:cs typeface="Nunito Light"/>
                <a:sym typeface="Nunito Light"/>
              </a:rPr>
              <a:t>, including icons by </a:t>
            </a:r>
            <a:r>
              <a:rPr lang="es" sz="800">
                <a:uFill>
                  <a:noFill/>
                </a:uFill>
                <a:latin typeface="Nunito ExtraBold"/>
                <a:ea typeface="Nunito ExtraBold"/>
                <a:cs typeface="Nunito ExtraBold"/>
                <a:sym typeface="Nunito ExtraBold"/>
                <a:hlinkClick r:id="rId3"/>
              </a:rPr>
              <a:t>Flaticon</a:t>
            </a:r>
            <a:r>
              <a:rPr lang="es" sz="800">
                <a:latin typeface="Nunito Light"/>
                <a:ea typeface="Nunito Light"/>
                <a:cs typeface="Nunito Light"/>
                <a:sym typeface="Nunito Light"/>
              </a:rPr>
              <a:t>, and infographics &amp; images by </a:t>
            </a:r>
            <a:r>
              <a:rPr lang="es" sz="800">
                <a:uFill>
                  <a:noFill/>
                </a:uFill>
                <a:latin typeface="Nunito ExtraBold"/>
                <a:ea typeface="Nunito ExtraBold"/>
                <a:cs typeface="Nunito ExtraBold"/>
                <a:sym typeface="Nunito ExtraBold"/>
                <a:hlinkClick r:id="rId4"/>
              </a:rPr>
              <a:t>Freepik</a:t>
            </a:r>
            <a:r>
              <a:rPr lang="es" sz="800">
                <a:latin typeface="Nunito Light"/>
                <a:ea typeface="Nunito Light"/>
                <a:cs typeface="Nunito Light"/>
                <a:sym typeface="Nunito Light"/>
              </a:rPr>
              <a:t>. </a:t>
            </a:r>
            <a:endParaRPr sz="800"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s" sz="800">
                <a:latin typeface="Nunito ExtraBold"/>
                <a:ea typeface="Nunito ExtraBold"/>
                <a:cs typeface="Nunito ExtraBold"/>
                <a:sym typeface="Nunito ExtraBold"/>
              </a:rPr>
              <a:t>Please keep this slide for attribution.</a:t>
            </a:r>
            <a:endParaRPr sz="800"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TITLE_1_1_1_1_1_1_1_1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/>
          <p:nvPr/>
        </p:nvSpPr>
        <p:spPr>
          <a:xfrm>
            <a:off x="-43875" y="0"/>
            <a:ext cx="4078800" cy="51435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2"/>
          <p:cNvSpPr txBox="1"/>
          <p:nvPr>
            <p:ph type="ctrTitle"/>
          </p:nvPr>
        </p:nvSpPr>
        <p:spPr>
          <a:xfrm>
            <a:off x="766950" y="2178600"/>
            <a:ext cx="33135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12"/>
          <p:cNvSpPr txBox="1"/>
          <p:nvPr>
            <p:ph idx="1" type="subTitle"/>
          </p:nvPr>
        </p:nvSpPr>
        <p:spPr>
          <a:xfrm>
            <a:off x="4777750" y="1917150"/>
            <a:ext cx="3722400" cy="16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2">
  <p:cSld name="TITLE_1_1_1_1_1_1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>
            <a:off x="4080450" y="0"/>
            <a:ext cx="5063700" cy="51435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>
            <p:ph type="ctrTitle"/>
          </p:nvPr>
        </p:nvSpPr>
        <p:spPr>
          <a:xfrm>
            <a:off x="766950" y="2178600"/>
            <a:ext cx="33135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" name="Google Shape;62;p13"/>
          <p:cNvSpPr txBox="1"/>
          <p:nvPr>
            <p:ph idx="1" type="subTitle"/>
          </p:nvPr>
        </p:nvSpPr>
        <p:spPr>
          <a:xfrm>
            <a:off x="4581750" y="829700"/>
            <a:ext cx="3918300" cy="3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Nunito ExtraBold"/>
              <a:buNone/>
              <a:defRPr sz="28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Kodchasan"/>
              <a:buNone/>
              <a:defRPr b="1" sz="2800">
                <a:latin typeface="Kodchasan"/>
                <a:ea typeface="Kodchasan"/>
                <a:cs typeface="Kodchasan"/>
                <a:sym typeface="Kodchasa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Light"/>
              <a:buChar char="●"/>
              <a:defRPr sz="1800">
                <a:latin typeface="Nunito Light"/>
                <a:ea typeface="Nunito Light"/>
                <a:cs typeface="Nunito Light"/>
                <a:sym typeface="Nunito 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>
                <a:latin typeface="Nunito Light"/>
                <a:ea typeface="Nunito Light"/>
                <a:cs typeface="Nunito Light"/>
                <a:sym typeface="Nunito Ligh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■"/>
              <a:defRPr>
                <a:latin typeface="Nunito Light"/>
                <a:ea typeface="Nunito Light"/>
                <a:cs typeface="Nunito Light"/>
                <a:sym typeface="Nunito Ligh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●"/>
              <a:defRPr>
                <a:latin typeface="Nunito Light"/>
                <a:ea typeface="Nunito Light"/>
                <a:cs typeface="Nunito Light"/>
                <a:sym typeface="Nunito Ligh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>
                <a:latin typeface="Nunito Light"/>
                <a:ea typeface="Nunito Light"/>
                <a:cs typeface="Nunito Light"/>
                <a:sym typeface="Nunito Ligh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■"/>
              <a:defRPr>
                <a:latin typeface="Nunito Light"/>
                <a:ea typeface="Nunito Light"/>
                <a:cs typeface="Nunito Light"/>
                <a:sym typeface="Nunito Ligh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●"/>
              <a:defRPr>
                <a:latin typeface="Nunito Light"/>
                <a:ea typeface="Nunito Light"/>
                <a:cs typeface="Nunito Light"/>
                <a:sym typeface="Nunito Ligh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>
                <a:latin typeface="Nunito Light"/>
                <a:ea typeface="Nunito Light"/>
                <a:cs typeface="Nunito Light"/>
                <a:sym typeface="Nunito Ligh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Nunito Light"/>
              <a:buChar char="■"/>
              <a:defRPr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.jpg"/><Relationship Id="rId5" Type="http://schemas.openxmlformats.org/officeDocument/2006/relationships/image" Target="../media/image3.jpg"/><Relationship Id="rId6" Type="http://schemas.openxmlformats.org/officeDocument/2006/relationships/image" Target="../media/image8.png"/><Relationship Id="rId7" Type="http://schemas.openxmlformats.org/officeDocument/2006/relationships/image" Target="../media/image3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2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9" Type="http://schemas.openxmlformats.org/officeDocument/2006/relationships/image" Target="../media/image12.png"/><Relationship Id="rId5" Type="http://schemas.openxmlformats.org/officeDocument/2006/relationships/image" Target="../media/image17.jpg"/><Relationship Id="rId6" Type="http://schemas.openxmlformats.org/officeDocument/2006/relationships/image" Target="../media/image34.jpg"/><Relationship Id="rId7" Type="http://schemas.openxmlformats.org/officeDocument/2006/relationships/image" Target="../media/image13.jpg"/><Relationship Id="rId8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jacksonfoundationgallery.com/" TargetMode="External"/><Relationship Id="rId10" Type="http://schemas.openxmlformats.org/officeDocument/2006/relationships/hyperlink" Target="http://saltsmill.org.uk/#" TargetMode="External"/><Relationship Id="rId13" Type="http://schemas.openxmlformats.org/officeDocument/2006/relationships/image" Target="../media/image16.png"/><Relationship Id="rId12" Type="http://schemas.openxmlformats.org/officeDocument/2006/relationships/hyperlink" Target="https://www.telegraph.co.uk/travel/arts-and-culture/tate-modern-art-galleries-industrial-spaces/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muzeumslaskie.pl/en/" TargetMode="External"/><Relationship Id="rId4" Type="http://schemas.openxmlformats.org/officeDocument/2006/relationships/hyperlink" Target="https://www.wieliczka-saltmine.com/" TargetMode="External"/><Relationship Id="rId9" Type="http://schemas.openxmlformats.org/officeDocument/2006/relationships/hyperlink" Target="https://www.lasucriere-lyon.com/" TargetMode="External"/><Relationship Id="rId5" Type="http://schemas.openxmlformats.org/officeDocument/2006/relationships/hyperlink" Target="https://www.wieliczka-saltmine.com/" TargetMode="External"/><Relationship Id="rId6" Type="http://schemas.openxmlformats.org/officeDocument/2006/relationships/hyperlink" Target="https://oma.eu/projects/fondation-entreprise-galeries-lafayette" TargetMode="External"/><Relationship Id="rId7" Type="http://schemas.openxmlformats.org/officeDocument/2006/relationships/hyperlink" Target="https://www.kunstkraftwerk-leipzig.com/de/" TargetMode="External"/><Relationship Id="rId8" Type="http://schemas.openxmlformats.org/officeDocument/2006/relationships/hyperlink" Target="https://www.wiels.org/f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Relationship Id="rId4" Type="http://schemas.openxmlformats.org/officeDocument/2006/relationships/image" Target="../media/image28.png"/><Relationship Id="rId5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g"/><Relationship Id="rId4" Type="http://schemas.openxmlformats.org/officeDocument/2006/relationships/image" Target="../media/image21.jpg"/><Relationship Id="rId5" Type="http://schemas.openxmlformats.org/officeDocument/2006/relationships/image" Target="../media/image2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jpg"/><Relationship Id="rId4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Relationship Id="rId4" Type="http://schemas.openxmlformats.org/officeDocument/2006/relationships/image" Target="../media/image30.png"/><Relationship Id="rId5" Type="http://schemas.openxmlformats.org/officeDocument/2006/relationships/hyperlink" Target="http://www.vaskovraracovski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acebook.com/bohobymarin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DA69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9900" y="152400"/>
            <a:ext cx="716097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6000" y="-145275"/>
            <a:ext cx="7244874" cy="407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 flipH="1" rot="10800000">
            <a:off x="60580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type="ctrTitle"/>
          </p:nvPr>
        </p:nvSpPr>
        <p:spPr>
          <a:xfrm>
            <a:off x="2173875" y="7333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Съдържание на Предложението</a:t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901600" y="386350"/>
            <a:ext cx="5156400" cy="48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AutoNum type="arabicPeriod"/>
            </a:pPr>
            <a:r>
              <a:rPr lang="es">
                <a:solidFill>
                  <a:schemeClr val="dk1"/>
                </a:solidFill>
              </a:rPr>
              <a:t>За </a:t>
            </a: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Инициативен комитет</a:t>
            </a:r>
            <a:r>
              <a:rPr lang="es">
                <a:solidFill>
                  <a:schemeClr val="dk1"/>
                </a:solidFill>
              </a:rPr>
              <a:t> “ИМ”</a:t>
            </a:r>
            <a:endParaRPr b="1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AutoNum type="arabicPeriod"/>
            </a:pP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Текстилната Фабрика</a:t>
            </a:r>
            <a:r>
              <a:rPr lang="es">
                <a:solidFill>
                  <a:schemeClr val="dk1"/>
                </a:solidFill>
              </a:rPr>
              <a:t> във Враца</a:t>
            </a:r>
            <a:endParaRPr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AutoNum type="arabicPeriod"/>
            </a:pP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Потенциала </a:t>
            </a:r>
            <a:r>
              <a:rPr lang="es">
                <a:solidFill>
                  <a:schemeClr val="dk1"/>
                </a:solidFill>
              </a:rPr>
              <a:t>на сградата като </a:t>
            </a: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VRATSA EVENT CENTER - ФАБРИКАТА</a:t>
            </a:r>
            <a:r>
              <a:rPr lang="e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AutoNum type="arabicPeriod"/>
            </a:pPr>
            <a:r>
              <a:rPr lang="es">
                <a:solidFill>
                  <a:schemeClr val="dk1"/>
                </a:solidFill>
              </a:rPr>
              <a:t>Реконструирани </a:t>
            </a: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Индустриални сгради</a:t>
            </a:r>
            <a:r>
              <a:rPr lang="e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Примери за такива в Европа</a:t>
            </a:r>
            <a:endParaRPr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arela Round"/>
              <a:buAutoNum type="arabicPeriod"/>
            </a:pP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Събитийната индустрия </a:t>
            </a:r>
            <a:r>
              <a:rPr lang="es">
                <a:solidFill>
                  <a:schemeClr val="dk1"/>
                </a:solidFill>
              </a:rPr>
              <a:t>(и позиционирането на Враца, като неин център в региона) </a:t>
            </a:r>
            <a:endParaRPr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arela Round"/>
              <a:buAutoNum type="arabicPeriod"/>
            </a:pPr>
            <a:r>
              <a:rPr lang="es">
                <a:solidFill>
                  <a:schemeClr val="dk1"/>
                </a:solidFill>
              </a:rPr>
              <a:t>Бизнес решения за </a:t>
            </a: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Събитийния Център - ФАБРИКАТА</a:t>
            </a:r>
            <a:r>
              <a:rPr lang="es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1.</a:t>
            </a:r>
            <a:r>
              <a:rPr lang="es">
                <a:solidFill>
                  <a:schemeClr val="dk1"/>
                </a:solidFill>
              </a:rPr>
              <a:t> </a:t>
            </a: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Vratsa Contemporary ART ФАБРИКА / </a:t>
            </a:r>
            <a:r>
              <a:rPr lang="es">
                <a:solidFill>
                  <a:schemeClr val="dk1"/>
                </a:solidFill>
              </a:rPr>
              <a:t>Модерно из-во</a:t>
            </a:r>
            <a:endParaRPr>
              <a:solidFill>
                <a:schemeClr val="dk1"/>
              </a:solidFill>
            </a:endParaRPr>
          </a:p>
          <a:p>
            <a:pPr indent="-2921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 Light"/>
              <a:buChar char="●"/>
            </a:pPr>
            <a:r>
              <a:rPr lang="es">
                <a:solidFill>
                  <a:schemeClr val="dk1"/>
                </a:solidFill>
              </a:rPr>
              <a:t>АРТ </a:t>
            </a: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Инсталации</a:t>
            </a:r>
            <a:r>
              <a:rPr lang="es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ivvic Light"/>
              <a:buChar char="●"/>
            </a:pP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Постоянни</a:t>
            </a:r>
            <a:r>
              <a:rPr lang="es">
                <a:solidFill>
                  <a:schemeClr val="dk1"/>
                </a:solidFill>
              </a:rPr>
              <a:t> изложби</a:t>
            </a:r>
            <a:endParaRPr>
              <a:solidFill>
                <a:schemeClr val="dk1"/>
              </a:solidFill>
            </a:endParaRPr>
          </a:p>
          <a:p>
            <a:pPr indent="-2921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 Light"/>
              <a:buChar char="●"/>
            </a:pPr>
            <a:r>
              <a:rPr b="1" lang="e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Гостуващи </a:t>
            </a:r>
            <a:r>
              <a:rPr lang="es">
                <a:solidFill>
                  <a:schemeClr val="dk1"/>
                </a:solidFill>
              </a:rPr>
              <a:t>изложби </a:t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Nunito ExtraBold"/>
              <a:buChar char="●"/>
            </a:pPr>
            <a:r>
              <a:rPr lang="es">
                <a:latin typeface="Nunito ExtraBold"/>
                <a:ea typeface="Nunito ExtraBold"/>
                <a:cs typeface="Nunito ExtraBold"/>
                <a:sym typeface="Nunito ExtraBold"/>
              </a:rPr>
              <a:t>Гостуващи музейни изложби</a:t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Nunito ExtraBold"/>
              <a:buChar char="●"/>
            </a:pPr>
            <a:r>
              <a:rPr lang="es">
                <a:latin typeface="Nunito ExtraBold"/>
                <a:ea typeface="Nunito ExtraBold"/>
                <a:cs typeface="Nunito ExtraBold"/>
                <a:sym typeface="Nunito ExtraBold"/>
              </a:rPr>
              <a:t>Пътуващи атракциони</a:t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Nunito ExtraBold"/>
                <a:ea typeface="Nunito ExtraBold"/>
                <a:cs typeface="Nunito ExtraBold"/>
                <a:sym typeface="Nunito ExtraBold"/>
              </a:rPr>
              <a:t>             2.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 Бизнес ФАБРИКА</a:t>
            </a:r>
            <a:r>
              <a:rPr lang="es"/>
              <a:t> /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s"/>
              <a:t>Корпоративни и Бизнес събития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- Продуктово представяне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- Гала вечери и Коктейли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- Семинари, трейнинги и workshops 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3. Експо ФАБРИКА / </a:t>
            </a:r>
            <a:r>
              <a:rPr lang="es"/>
              <a:t>Експо, панаири, изложения, базари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              4. Fun ФАБРИКА / </a:t>
            </a:r>
            <a:r>
              <a:rPr lang="es"/>
              <a:t>Развлекателни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             </a:t>
            </a:r>
            <a:r>
              <a:rPr lang="es"/>
              <a:t> -   Концерти, спектакли, ревюта и др.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              5. Учебна ФАБРИКА / </a:t>
            </a:r>
            <a:r>
              <a:rPr lang="es"/>
              <a:t>Образователни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77" name="Google Shape;77;p16"/>
          <p:cNvSpPr/>
          <p:nvPr/>
        </p:nvSpPr>
        <p:spPr>
          <a:xfrm flipH="1" rot="10800000">
            <a:off x="0" y="0"/>
            <a:ext cx="885900" cy="3693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 flipH="1" rot="10800000">
            <a:off x="8711250" y="2407500"/>
            <a:ext cx="432900" cy="2736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5778" y="4291375"/>
            <a:ext cx="1455476" cy="81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/>
          <p:nvPr/>
        </p:nvSpPr>
        <p:spPr>
          <a:xfrm>
            <a:off x="1571725" y="2669325"/>
            <a:ext cx="885900" cy="228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3429100" y="2669325"/>
            <a:ext cx="885900" cy="228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5286475" y="2669325"/>
            <a:ext cx="885900" cy="228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>
            <p:ph type="ctrTitle"/>
          </p:nvPr>
        </p:nvSpPr>
        <p:spPr>
          <a:xfrm>
            <a:off x="946788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За нас</a:t>
            </a:r>
            <a:endParaRPr/>
          </a:p>
        </p:txBody>
      </p:sp>
      <p:sp>
        <p:nvSpPr>
          <p:cNvPr id="88" name="Google Shape;88;p17"/>
          <p:cNvSpPr txBox="1"/>
          <p:nvPr>
            <p:ph idx="5" type="title"/>
          </p:nvPr>
        </p:nvSpPr>
        <p:spPr>
          <a:xfrm>
            <a:off x="3120999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-</a:t>
            </a:r>
            <a:r>
              <a:rPr lang="es"/>
              <a:t>02</a:t>
            </a:r>
            <a:r>
              <a:rPr lang="es"/>
              <a:t>-</a:t>
            </a:r>
            <a:endParaRPr/>
          </a:p>
        </p:txBody>
      </p:sp>
      <p:sp>
        <p:nvSpPr>
          <p:cNvPr id="89" name="Google Shape;89;p17"/>
          <p:cNvSpPr txBox="1"/>
          <p:nvPr>
            <p:ph idx="2" type="ctrTitle"/>
          </p:nvPr>
        </p:nvSpPr>
        <p:spPr>
          <a:xfrm>
            <a:off x="2789494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Марина Козарски</a:t>
            </a:r>
            <a:endParaRPr/>
          </a:p>
        </p:txBody>
      </p:sp>
      <p:sp>
        <p:nvSpPr>
          <p:cNvPr id="90" name="Google Shape;90;p17"/>
          <p:cNvSpPr txBox="1"/>
          <p:nvPr>
            <p:ph idx="6" type="title"/>
          </p:nvPr>
        </p:nvSpPr>
        <p:spPr>
          <a:xfrm>
            <a:off x="4963698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-03-</a:t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6947050" y="2669325"/>
            <a:ext cx="885900" cy="228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idx="3" type="ctrTitle"/>
          </p:nvPr>
        </p:nvSpPr>
        <p:spPr>
          <a:xfrm>
            <a:off x="4632200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Илко Кръстев</a:t>
            </a:r>
            <a:endParaRPr/>
          </a:p>
        </p:txBody>
      </p:sp>
      <p:sp>
        <p:nvSpPr>
          <p:cNvPr id="93" name="Google Shape;93;p17"/>
          <p:cNvSpPr txBox="1"/>
          <p:nvPr>
            <p:ph idx="7" type="title"/>
          </p:nvPr>
        </p:nvSpPr>
        <p:spPr>
          <a:xfrm>
            <a:off x="6806401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-04-</a:t>
            </a:r>
            <a:endParaRPr/>
          </a:p>
        </p:txBody>
      </p:sp>
      <p:sp>
        <p:nvSpPr>
          <p:cNvPr id="94" name="Google Shape;94;p17"/>
          <p:cNvSpPr txBox="1"/>
          <p:nvPr>
            <p:ph idx="4" type="ctrTitle"/>
          </p:nvPr>
        </p:nvSpPr>
        <p:spPr>
          <a:xfrm>
            <a:off x="6474907" y="232177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Инициативен комитет “ИМ” </a:t>
            </a:r>
            <a:endParaRPr/>
          </a:p>
        </p:txBody>
      </p:sp>
      <p:sp>
        <p:nvSpPr>
          <p:cNvPr id="95" name="Google Shape;95;p17"/>
          <p:cNvSpPr txBox="1"/>
          <p:nvPr>
            <p:ph idx="5" type="title"/>
          </p:nvPr>
        </p:nvSpPr>
        <p:spPr>
          <a:xfrm>
            <a:off x="1278288" y="2122800"/>
            <a:ext cx="1059300" cy="3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-01-</a:t>
            </a:r>
            <a:endParaRPr/>
          </a:p>
        </p:txBody>
      </p:sp>
      <p:cxnSp>
        <p:nvCxnSpPr>
          <p:cNvPr id="96" name="Google Shape;96;p17"/>
          <p:cNvCxnSpPr/>
          <p:nvPr/>
        </p:nvCxnSpPr>
        <p:spPr>
          <a:xfrm>
            <a:off x="1085950" y="1885950"/>
            <a:ext cx="7258200" cy="0"/>
          </a:xfrm>
          <a:prstGeom prst="straightConnector1">
            <a:avLst/>
          </a:prstGeom>
          <a:noFill/>
          <a:ln cap="flat" cmpd="sng" w="19050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7"/>
          <p:cNvCxnSpPr/>
          <p:nvPr/>
        </p:nvCxnSpPr>
        <p:spPr>
          <a:xfrm>
            <a:off x="1085950" y="3238500"/>
            <a:ext cx="7258200" cy="0"/>
          </a:xfrm>
          <a:prstGeom prst="straightConnector1">
            <a:avLst/>
          </a:prstGeom>
          <a:noFill/>
          <a:ln cap="flat" cmpd="sng" w="19050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>
            <p:ph idx="6"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ЦЕЛИ на ИМ</a:t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 flipH="1" rot="10800000">
            <a:off x="1281500" y="2407325"/>
            <a:ext cx="1981200" cy="2046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 txBox="1"/>
          <p:nvPr>
            <p:ph type="ctrTitle"/>
          </p:nvPr>
        </p:nvSpPr>
        <p:spPr>
          <a:xfrm>
            <a:off x="1410944" y="2198050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ИМ</a:t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 flipH="1" rot="10800000">
            <a:off x="3581400" y="2407325"/>
            <a:ext cx="1981200" cy="2046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 flipH="1" rot="10800000">
            <a:off x="5881300" y="2407325"/>
            <a:ext cx="1981200" cy="2046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 txBox="1"/>
          <p:nvPr>
            <p:ph idx="2" type="ctrTitle"/>
          </p:nvPr>
        </p:nvSpPr>
        <p:spPr>
          <a:xfrm>
            <a:off x="3710847" y="234082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Защо презентация</a:t>
            </a:r>
            <a:endParaRPr/>
          </a:p>
        </p:txBody>
      </p:sp>
      <p:sp>
        <p:nvSpPr>
          <p:cNvPr id="109" name="Google Shape;109;p18"/>
          <p:cNvSpPr txBox="1"/>
          <p:nvPr>
            <p:ph idx="3" type="ctrTitle"/>
          </p:nvPr>
        </p:nvSpPr>
        <p:spPr>
          <a:xfrm>
            <a:off x="6010750" y="2340825"/>
            <a:ext cx="17223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Инициативен комитет</a:t>
            </a:r>
            <a:endParaRPr/>
          </a:p>
        </p:txBody>
      </p:sp>
      <p:sp>
        <p:nvSpPr>
          <p:cNvPr id="110" name="Google Shape;110;p18"/>
          <p:cNvSpPr txBox="1"/>
          <p:nvPr>
            <p:ph idx="1" type="subTitle"/>
          </p:nvPr>
        </p:nvSpPr>
        <p:spPr>
          <a:xfrm>
            <a:off x="1327550" y="2787925"/>
            <a:ext cx="1805700" cy="18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Като приятели от детинство, израснали на Дунав, Марина и Илко имат отношение към тази част на града и силна привързаност конкретно към сградата на Текстилната фабрика. </a:t>
            </a:r>
            <a:endParaRPr/>
          </a:p>
        </p:txBody>
      </p:sp>
      <p:sp>
        <p:nvSpPr>
          <p:cNvPr id="111" name="Google Shape;111;p18"/>
          <p:cNvSpPr txBox="1"/>
          <p:nvPr>
            <p:ph idx="4" type="subTitle"/>
          </p:nvPr>
        </p:nvSpPr>
        <p:spPr>
          <a:xfrm>
            <a:off x="3546175" y="2897925"/>
            <a:ext cx="2162400" cy="20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В приятелски разговори по темата (преди общественото обсъждане) решихме чрез визуализация на нашата концепция и примери да представим идеята си.</a:t>
            </a:r>
            <a:endParaRPr/>
          </a:p>
        </p:txBody>
      </p:sp>
      <p:sp>
        <p:nvSpPr>
          <p:cNvPr id="112" name="Google Shape;112;p18"/>
          <p:cNvSpPr txBox="1"/>
          <p:nvPr>
            <p:ph idx="5" type="subTitle"/>
          </p:nvPr>
        </p:nvSpPr>
        <p:spPr>
          <a:xfrm>
            <a:off x="5790700" y="2787925"/>
            <a:ext cx="2162400" cy="15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Избрахме тази форма, като вид закачка с думи, главно с думата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комитет</a:t>
            </a:r>
            <a:r>
              <a:rPr lang="es"/>
              <a:t>. Такъв инициативен комитет не съществува - просто предложение на двама врачани и приятели: 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Марина Козарски и Илко Кръстев - ИМ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13" name="Google Shape;113;p18"/>
          <p:cNvGrpSpPr/>
          <p:nvPr/>
        </p:nvGrpSpPr>
        <p:grpSpPr>
          <a:xfrm>
            <a:off x="1808929" y="1608330"/>
            <a:ext cx="926330" cy="556951"/>
            <a:chOff x="232275" y="706475"/>
            <a:chExt cx="7142100" cy="4294150"/>
          </a:xfrm>
        </p:grpSpPr>
        <p:sp>
          <p:nvSpPr>
            <p:cNvPr id="114" name="Google Shape;114;p18"/>
            <p:cNvSpPr/>
            <p:nvPr/>
          </p:nvSpPr>
          <p:spPr>
            <a:xfrm>
              <a:off x="1960975" y="906850"/>
              <a:ext cx="4180150" cy="3667700"/>
            </a:xfrm>
            <a:custGeom>
              <a:rect b="b" l="l" r="r" t="t"/>
              <a:pathLst>
                <a:path extrusionOk="0" h="146708" w="167206">
                  <a:moveTo>
                    <a:pt x="109185" y="1"/>
                  </a:moveTo>
                  <a:cubicBezTo>
                    <a:pt x="108685" y="1"/>
                    <a:pt x="108183" y="24"/>
                    <a:pt x="107683" y="71"/>
                  </a:cubicBezTo>
                  <a:lnTo>
                    <a:pt x="66140" y="3914"/>
                  </a:lnTo>
                  <a:cubicBezTo>
                    <a:pt x="61027" y="4382"/>
                    <a:pt x="56448" y="7290"/>
                    <a:pt x="53875" y="11735"/>
                  </a:cubicBezTo>
                  <a:lnTo>
                    <a:pt x="24598" y="62134"/>
                  </a:lnTo>
                  <a:cubicBezTo>
                    <a:pt x="22426" y="65844"/>
                    <a:pt x="24130" y="70623"/>
                    <a:pt x="28141" y="72160"/>
                  </a:cubicBezTo>
                  <a:lnTo>
                    <a:pt x="29344" y="72595"/>
                  </a:lnTo>
                  <a:cubicBezTo>
                    <a:pt x="31650" y="73464"/>
                    <a:pt x="34023" y="73965"/>
                    <a:pt x="36396" y="74165"/>
                  </a:cubicBezTo>
                  <a:lnTo>
                    <a:pt x="32686" y="77407"/>
                  </a:lnTo>
                  <a:lnTo>
                    <a:pt x="25267" y="83891"/>
                  </a:lnTo>
                  <a:lnTo>
                    <a:pt x="4144" y="101905"/>
                  </a:lnTo>
                  <a:cubicBezTo>
                    <a:pt x="368" y="105180"/>
                    <a:pt x="0" y="110862"/>
                    <a:pt x="3275" y="114638"/>
                  </a:cubicBezTo>
                  <a:lnTo>
                    <a:pt x="5414" y="117078"/>
                  </a:lnTo>
                  <a:cubicBezTo>
                    <a:pt x="7707" y="119698"/>
                    <a:pt x="10920" y="121040"/>
                    <a:pt x="14149" y="121040"/>
                  </a:cubicBezTo>
                  <a:cubicBezTo>
                    <a:pt x="16851" y="121040"/>
                    <a:pt x="19564" y="120100"/>
                    <a:pt x="21757" y="118181"/>
                  </a:cubicBezTo>
                  <a:lnTo>
                    <a:pt x="29845" y="127439"/>
                  </a:lnTo>
                  <a:cubicBezTo>
                    <a:pt x="32113" y="130084"/>
                    <a:pt x="35316" y="131440"/>
                    <a:pt x="38554" y="131440"/>
                  </a:cubicBezTo>
                  <a:cubicBezTo>
                    <a:pt x="39038" y="131440"/>
                    <a:pt x="39523" y="131410"/>
                    <a:pt x="40005" y="131349"/>
                  </a:cubicBezTo>
                  <a:cubicBezTo>
                    <a:pt x="42211" y="131081"/>
                    <a:pt x="44383" y="130146"/>
                    <a:pt x="46188" y="128575"/>
                  </a:cubicBezTo>
                  <a:lnTo>
                    <a:pt x="54243" y="137832"/>
                  </a:lnTo>
                  <a:cubicBezTo>
                    <a:pt x="56539" y="140449"/>
                    <a:pt x="59745" y="141801"/>
                    <a:pt x="62982" y="141801"/>
                  </a:cubicBezTo>
                  <a:cubicBezTo>
                    <a:pt x="63467" y="141801"/>
                    <a:pt x="63953" y="141770"/>
                    <a:pt x="64436" y="141709"/>
                  </a:cubicBezTo>
                  <a:cubicBezTo>
                    <a:pt x="66642" y="141442"/>
                    <a:pt x="68814" y="140540"/>
                    <a:pt x="70619" y="138969"/>
                  </a:cubicBezTo>
                  <a:lnTo>
                    <a:pt x="74997" y="142745"/>
                  </a:lnTo>
                  <a:cubicBezTo>
                    <a:pt x="77289" y="145365"/>
                    <a:pt x="80503" y="146707"/>
                    <a:pt x="83737" y="146707"/>
                  </a:cubicBezTo>
                  <a:cubicBezTo>
                    <a:pt x="86444" y="146707"/>
                    <a:pt x="89165" y="145767"/>
                    <a:pt x="91373" y="143848"/>
                  </a:cubicBezTo>
                  <a:lnTo>
                    <a:pt x="97322" y="138668"/>
                  </a:lnTo>
                  <a:lnTo>
                    <a:pt x="147387" y="99666"/>
                  </a:lnTo>
                  <a:lnTo>
                    <a:pt x="147454" y="99632"/>
                  </a:lnTo>
                  <a:lnTo>
                    <a:pt x="167206" y="99599"/>
                  </a:lnTo>
                  <a:lnTo>
                    <a:pt x="164064" y="74032"/>
                  </a:lnTo>
                  <a:lnTo>
                    <a:pt x="156812" y="15177"/>
                  </a:lnTo>
                  <a:lnTo>
                    <a:pt x="143243" y="16848"/>
                  </a:lnTo>
                  <a:lnTo>
                    <a:pt x="116940" y="2009"/>
                  </a:lnTo>
                  <a:cubicBezTo>
                    <a:pt x="114571" y="684"/>
                    <a:pt x="111892" y="1"/>
                    <a:pt x="109185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8"/>
            <p:cNvSpPr/>
            <p:nvPr/>
          </p:nvSpPr>
          <p:spPr>
            <a:xfrm>
              <a:off x="1970150" y="2953150"/>
              <a:ext cx="4170975" cy="1621400"/>
            </a:xfrm>
            <a:custGeom>
              <a:rect b="b" l="l" r="r" t="t"/>
              <a:pathLst>
                <a:path extrusionOk="0" h="64856" w="166839">
                  <a:moveTo>
                    <a:pt x="164666" y="0"/>
                  </a:moveTo>
                  <a:lnTo>
                    <a:pt x="142241" y="2607"/>
                  </a:lnTo>
                  <a:lnTo>
                    <a:pt x="142174" y="2640"/>
                  </a:lnTo>
                  <a:lnTo>
                    <a:pt x="92109" y="41643"/>
                  </a:lnTo>
                  <a:lnTo>
                    <a:pt x="86160" y="46857"/>
                  </a:lnTo>
                  <a:cubicBezTo>
                    <a:pt x="83956" y="48772"/>
                    <a:pt x="81240" y="49713"/>
                    <a:pt x="78537" y="49713"/>
                  </a:cubicBezTo>
                  <a:cubicBezTo>
                    <a:pt x="75299" y="49713"/>
                    <a:pt x="72080" y="48362"/>
                    <a:pt x="69784" y="45720"/>
                  </a:cubicBezTo>
                  <a:lnTo>
                    <a:pt x="65406" y="41944"/>
                  </a:lnTo>
                  <a:cubicBezTo>
                    <a:pt x="63601" y="43514"/>
                    <a:pt x="61429" y="44450"/>
                    <a:pt x="59223" y="44718"/>
                  </a:cubicBezTo>
                  <a:cubicBezTo>
                    <a:pt x="58759" y="44772"/>
                    <a:pt x="58293" y="44799"/>
                    <a:pt x="57828" y="44799"/>
                  </a:cubicBezTo>
                  <a:cubicBezTo>
                    <a:pt x="54571" y="44799"/>
                    <a:pt x="51340" y="43468"/>
                    <a:pt x="49030" y="40807"/>
                  </a:cubicBezTo>
                  <a:lnTo>
                    <a:pt x="40975" y="31550"/>
                  </a:lnTo>
                  <a:cubicBezTo>
                    <a:pt x="39170" y="33154"/>
                    <a:pt x="36998" y="34056"/>
                    <a:pt x="34792" y="34324"/>
                  </a:cubicBezTo>
                  <a:cubicBezTo>
                    <a:pt x="34309" y="34385"/>
                    <a:pt x="33823" y="34415"/>
                    <a:pt x="33339" y="34415"/>
                  </a:cubicBezTo>
                  <a:cubicBezTo>
                    <a:pt x="30102" y="34415"/>
                    <a:pt x="26899" y="33063"/>
                    <a:pt x="24632" y="30447"/>
                  </a:cubicBezTo>
                  <a:lnTo>
                    <a:pt x="16544" y="21189"/>
                  </a:lnTo>
                  <a:cubicBezTo>
                    <a:pt x="14348" y="23102"/>
                    <a:pt x="11644" y="24039"/>
                    <a:pt x="8951" y="24039"/>
                  </a:cubicBezTo>
                  <a:cubicBezTo>
                    <a:pt x="6563" y="24039"/>
                    <a:pt x="4184" y="23303"/>
                    <a:pt x="2173" y="21858"/>
                  </a:cubicBezTo>
                  <a:lnTo>
                    <a:pt x="2173" y="21858"/>
                  </a:lnTo>
                  <a:cubicBezTo>
                    <a:pt x="1" y="25166"/>
                    <a:pt x="168" y="29645"/>
                    <a:pt x="2908" y="32786"/>
                  </a:cubicBezTo>
                  <a:lnTo>
                    <a:pt x="5047" y="35226"/>
                  </a:lnTo>
                  <a:cubicBezTo>
                    <a:pt x="7340" y="37846"/>
                    <a:pt x="10553" y="39188"/>
                    <a:pt x="13782" y="39188"/>
                  </a:cubicBezTo>
                  <a:cubicBezTo>
                    <a:pt x="16484" y="39188"/>
                    <a:pt x="19197" y="38248"/>
                    <a:pt x="21390" y="36329"/>
                  </a:cubicBezTo>
                  <a:lnTo>
                    <a:pt x="29478" y="45587"/>
                  </a:lnTo>
                  <a:cubicBezTo>
                    <a:pt x="31746" y="48232"/>
                    <a:pt x="34949" y="49588"/>
                    <a:pt x="38187" y="49588"/>
                  </a:cubicBezTo>
                  <a:cubicBezTo>
                    <a:pt x="38671" y="49588"/>
                    <a:pt x="39156" y="49558"/>
                    <a:pt x="39638" y="49497"/>
                  </a:cubicBezTo>
                  <a:cubicBezTo>
                    <a:pt x="41844" y="49229"/>
                    <a:pt x="44016" y="48294"/>
                    <a:pt x="45821" y="46723"/>
                  </a:cubicBezTo>
                  <a:lnTo>
                    <a:pt x="53876" y="55980"/>
                  </a:lnTo>
                  <a:cubicBezTo>
                    <a:pt x="56172" y="58597"/>
                    <a:pt x="59378" y="59949"/>
                    <a:pt x="62615" y="59949"/>
                  </a:cubicBezTo>
                  <a:cubicBezTo>
                    <a:pt x="63100" y="59949"/>
                    <a:pt x="63586" y="59918"/>
                    <a:pt x="64069" y="59857"/>
                  </a:cubicBezTo>
                  <a:cubicBezTo>
                    <a:pt x="66275" y="59590"/>
                    <a:pt x="68447" y="58688"/>
                    <a:pt x="70252" y="57117"/>
                  </a:cubicBezTo>
                  <a:lnTo>
                    <a:pt x="74630" y="60893"/>
                  </a:lnTo>
                  <a:cubicBezTo>
                    <a:pt x="76922" y="63513"/>
                    <a:pt x="80136" y="64855"/>
                    <a:pt x="83370" y="64855"/>
                  </a:cubicBezTo>
                  <a:cubicBezTo>
                    <a:pt x="86077" y="64855"/>
                    <a:pt x="88798" y="63915"/>
                    <a:pt x="91006" y="61996"/>
                  </a:cubicBezTo>
                  <a:lnTo>
                    <a:pt x="96955" y="56816"/>
                  </a:lnTo>
                  <a:lnTo>
                    <a:pt x="147020" y="17814"/>
                  </a:lnTo>
                  <a:lnTo>
                    <a:pt x="147087" y="17780"/>
                  </a:lnTo>
                  <a:lnTo>
                    <a:pt x="166839" y="17747"/>
                  </a:lnTo>
                  <a:lnTo>
                    <a:pt x="164666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1306750" y="964825"/>
              <a:ext cx="4551975" cy="3958675"/>
            </a:xfrm>
            <a:custGeom>
              <a:rect b="b" l="l" r="r" t="t"/>
              <a:pathLst>
                <a:path extrusionOk="0" h="158347" w="182079">
                  <a:moveTo>
                    <a:pt x="53501" y="1"/>
                  </a:moveTo>
                  <a:cubicBezTo>
                    <a:pt x="49242" y="1"/>
                    <a:pt x="45232" y="2353"/>
                    <a:pt x="43214" y="6308"/>
                  </a:cubicBezTo>
                  <a:lnTo>
                    <a:pt x="36931" y="18573"/>
                  </a:lnTo>
                  <a:lnTo>
                    <a:pt x="9927" y="16735"/>
                  </a:lnTo>
                  <a:lnTo>
                    <a:pt x="3008" y="75623"/>
                  </a:lnTo>
                  <a:lnTo>
                    <a:pt x="1" y="101223"/>
                  </a:lnTo>
                  <a:lnTo>
                    <a:pt x="26269" y="102961"/>
                  </a:lnTo>
                  <a:lnTo>
                    <a:pt x="26336" y="103028"/>
                  </a:lnTo>
                  <a:lnTo>
                    <a:pt x="81247" y="150386"/>
                  </a:lnTo>
                  <a:lnTo>
                    <a:pt x="87229" y="155533"/>
                  </a:lnTo>
                  <a:cubicBezTo>
                    <a:pt x="89435" y="157421"/>
                    <a:pt x="92138" y="158346"/>
                    <a:pt x="94825" y="158346"/>
                  </a:cubicBezTo>
                  <a:cubicBezTo>
                    <a:pt x="98083" y="158346"/>
                    <a:pt x="101316" y="156985"/>
                    <a:pt x="103606" y="154330"/>
                  </a:cubicBezTo>
                  <a:lnTo>
                    <a:pt x="111627" y="145038"/>
                  </a:lnTo>
                  <a:cubicBezTo>
                    <a:pt x="113432" y="146609"/>
                    <a:pt x="115604" y="147478"/>
                    <a:pt x="117810" y="147746"/>
                  </a:cubicBezTo>
                  <a:cubicBezTo>
                    <a:pt x="118266" y="147799"/>
                    <a:pt x="118724" y="147826"/>
                    <a:pt x="119181" y="147826"/>
                  </a:cubicBezTo>
                  <a:cubicBezTo>
                    <a:pt x="122446" y="147826"/>
                    <a:pt x="125683" y="146469"/>
                    <a:pt x="127970" y="143802"/>
                  </a:cubicBezTo>
                  <a:lnTo>
                    <a:pt x="135991" y="134511"/>
                  </a:lnTo>
                  <a:cubicBezTo>
                    <a:pt x="137796" y="136082"/>
                    <a:pt x="139968" y="136984"/>
                    <a:pt x="142207" y="137251"/>
                  </a:cubicBezTo>
                  <a:cubicBezTo>
                    <a:pt x="142652" y="137304"/>
                    <a:pt x="143100" y="137330"/>
                    <a:pt x="143547" y="137330"/>
                  </a:cubicBezTo>
                  <a:cubicBezTo>
                    <a:pt x="146796" y="137330"/>
                    <a:pt x="150042" y="135951"/>
                    <a:pt x="152334" y="133308"/>
                  </a:cubicBezTo>
                  <a:lnTo>
                    <a:pt x="160355" y="123983"/>
                  </a:lnTo>
                  <a:cubicBezTo>
                    <a:pt x="162545" y="125871"/>
                    <a:pt x="165240" y="126797"/>
                    <a:pt x="167923" y="126797"/>
                  </a:cubicBezTo>
                  <a:cubicBezTo>
                    <a:pt x="171175" y="126797"/>
                    <a:pt x="174408" y="125436"/>
                    <a:pt x="176698" y="122780"/>
                  </a:cubicBezTo>
                  <a:lnTo>
                    <a:pt x="178837" y="120307"/>
                  </a:lnTo>
                  <a:cubicBezTo>
                    <a:pt x="182078" y="116530"/>
                    <a:pt x="181677" y="110849"/>
                    <a:pt x="177901" y="107607"/>
                  </a:cubicBezTo>
                  <a:lnTo>
                    <a:pt x="151064" y="84480"/>
                  </a:lnTo>
                  <a:lnTo>
                    <a:pt x="143611" y="78029"/>
                  </a:lnTo>
                  <a:lnTo>
                    <a:pt x="138263" y="73451"/>
                  </a:lnTo>
                  <a:lnTo>
                    <a:pt x="115303" y="53665"/>
                  </a:lnTo>
                  <a:lnTo>
                    <a:pt x="117943" y="31073"/>
                  </a:lnTo>
                  <a:cubicBezTo>
                    <a:pt x="118846" y="23453"/>
                    <a:pt x="114067" y="16301"/>
                    <a:pt x="106647" y="14262"/>
                  </a:cubicBezTo>
                  <a:lnTo>
                    <a:pt x="56616" y="426"/>
                  </a:lnTo>
                  <a:cubicBezTo>
                    <a:pt x="55579" y="139"/>
                    <a:pt x="54533" y="1"/>
                    <a:pt x="53501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3397250" y="3478700"/>
              <a:ext cx="2461475" cy="1444800"/>
            </a:xfrm>
            <a:custGeom>
              <a:rect b="b" l="l" r="r" t="t"/>
              <a:pathLst>
                <a:path extrusionOk="0" h="57792" w="98459">
                  <a:moveTo>
                    <a:pt x="86093" y="0"/>
                  </a:moveTo>
                  <a:lnTo>
                    <a:pt x="86093" y="0"/>
                  </a:lnTo>
                  <a:cubicBezTo>
                    <a:pt x="88766" y="3509"/>
                    <a:pt x="88699" y="8522"/>
                    <a:pt x="85692" y="11998"/>
                  </a:cubicBezTo>
                  <a:lnTo>
                    <a:pt x="83452" y="14638"/>
                  </a:lnTo>
                  <a:cubicBezTo>
                    <a:pt x="81013" y="17445"/>
                    <a:pt x="77577" y="18892"/>
                    <a:pt x="74116" y="18892"/>
                  </a:cubicBezTo>
                  <a:cubicBezTo>
                    <a:pt x="71272" y="18892"/>
                    <a:pt x="68411" y="17914"/>
                    <a:pt x="66073" y="15908"/>
                  </a:cubicBezTo>
                  <a:lnTo>
                    <a:pt x="57584" y="25768"/>
                  </a:lnTo>
                  <a:cubicBezTo>
                    <a:pt x="55152" y="28610"/>
                    <a:pt x="51718" y="30065"/>
                    <a:pt x="48273" y="30065"/>
                  </a:cubicBezTo>
                  <a:cubicBezTo>
                    <a:pt x="47789" y="30065"/>
                    <a:pt x="47305" y="30036"/>
                    <a:pt x="46823" y="29979"/>
                  </a:cubicBezTo>
                  <a:cubicBezTo>
                    <a:pt x="44450" y="29678"/>
                    <a:pt x="42144" y="28742"/>
                    <a:pt x="40206" y="27071"/>
                  </a:cubicBezTo>
                  <a:lnTo>
                    <a:pt x="31717" y="36930"/>
                  </a:lnTo>
                  <a:cubicBezTo>
                    <a:pt x="29270" y="39789"/>
                    <a:pt x="25811" y="41218"/>
                    <a:pt x="22323" y="41218"/>
                  </a:cubicBezTo>
                  <a:cubicBezTo>
                    <a:pt x="21856" y="41218"/>
                    <a:pt x="21388" y="41193"/>
                    <a:pt x="20922" y="41141"/>
                  </a:cubicBezTo>
                  <a:cubicBezTo>
                    <a:pt x="18582" y="40841"/>
                    <a:pt x="16276" y="39905"/>
                    <a:pt x="14338" y="38234"/>
                  </a:cubicBezTo>
                  <a:lnTo>
                    <a:pt x="5849" y="48093"/>
                  </a:lnTo>
                  <a:cubicBezTo>
                    <a:pt x="4244" y="49965"/>
                    <a:pt x="2206" y="51201"/>
                    <a:pt x="0" y="51870"/>
                  </a:cubicBezTo>
                  <a:lnTo>
                    <a:pt x="3643" y="54978"/>
                  </a:lnTo>
                  <a:cubicBezTo>
                    <a:pt x="5833" y="56866"/>
                    <a:pt x="8528" y="57791"/>
                    <a:pt x="11211" y="57791"/>
                  </a:cubicBezTo>
                  <a:cubicBezTo>
                    <a:pt x="14463" y="57791"/>
                    <a:pt x="17696" y="56430"/>
                    <a:pt x="19986" y="53775"/>
                  </a:cubicBezTo>
                  <a:lnTo>
                    <a:pt x="28007" y="44483"/>
                  </a:lnTo>
                  <a:cubicBezTo>
                    <a:pt x="29812" y="46054"/>
                    <a:pt x="31984" y="46923"/>
                    <a:pt x="34223" y="47191"/>
                  </a:cubicBezTo>
                  <a:cubicBezTo>
                    <a:pt x="34675" y="47244"/>
                    <a:pt x="35130" y="47271"/>
                    <a:pt x="35584" y="47271"/>
                  </a:cubicBezTo>
                  <a:cubicBezTo>
                    <a:pt x="38826" y="47271"/>
                    <a:pt x="42063" y="45914"/>
                    <a:pt x="44350" y="43247"/>
                  </a:cubicBezTo>
                  <a:lnTo>
                    <a:pt x="52371" y="33956"/>
                  </a:lnTo>
                  <a:cubicBezTo>
                    <a:pt x="54176" y="35527"/>
                    <a:pt x="56348" y="36429"/>
                    <a:pt x="58587" y="36696"/>
                  </a:cubicBezTo>
                  <a:cubicBezTo>
                    <a:pt x="59032" y="36749"/>
                    <a:pt x="59480" y="36775"/>
                    <a:pt x="59927" y="36775"/>
                  </a:cubicBezTo>
                  <a:cubicBezTo>
                    <a:pt x="63176" y="36775"/>
                    <a:pt x="66422" y="35396"/>
                    <a:pt x="68714" y="32753"/>
                  </a:cubicBezTo>
                  <a:lnTo>
                    <a:pt x="76735" y="23428"/>
                  </a:lnTo>
                  <a:cubicBezTo>
                    <a:pt x="78925" y="25316"/>
                    <a:pt x="81620" y="26242"/>
                    <a:pt x="84303" y="26242"/>
                  </a:cubicBezTo>
                  <a:cubicBezTo>
                    <a:pt x="87555" y="26242"/>
                    <a:pt x="90788" y="24881"/>
                    <a:pt x="93078" y="22225"/>
                  </a:cubicBezTo>
                  <a:lnTo>
                    <a:pt x="95217" y="19752"/>
                  </a:lnTo>
                  <a:cubicBezTo>
                    <a:pt x="98458" y="15975"/>
                    <a:pt x="98057" y="10294"/>
                    <a:pt x="94281" y="7052"/>
                  </a:cubicBezTo>
                  <a:lnTo>
                    <a:pt x="86093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8"/>
            <p:cNvSpPr/>
            <p:nvPr/>
          </p:nvSpPr>
          <p:spPr>
            <a:xfrm>
              <a:off x="4831000" y="3644775"/>
              <a:ext cx="599100" cy="499850"/>
            </a:xfrm>
            <a:custGeom>
              <a:rect b="b" l="l" r="r" t="t"/>
              <a:pathLst>
                <a:path extrusionOk="0" h="19994" w="23964">
                  <a:moveTo>
                    <a:pt x="4671" y="0"/>
                  </a:moveTo>
                  <a:cubicBezTo>
                    <a:pt x="3498" y="0"/>
                    <a:pt x="2330" y="491"/>
                    <a:pt x="1504" y="1445"/>
                  </a:cubicBezTo>
                  <a:cubicBezTo>
                    <a:pt x="1" y="3216"/>
                    <a:pt x="201" y="5857"/>
                    <a:pt x="1939" y="7360"/>
                  </a:cubicBezTo>
                  <a:lnTo>
                    <a:pt x="16611" y="19994"/>
                  </a:lnTo>
                  <a:lnTo>
                    <a:pt x="19385" y="16785"/>
                  </a:lnTo>
                  <a:cubicBezTo>
                    <a:pt x="20488" y="17754"/>
                    <a:pt x="21724" y="18456"/>
                    <a:pt x="23028" y="18924"/>
                  </a:cubicBezTo>
                  <a:cubicBezTo>
                    <a:pt x="23963" y="17220"/>
                    <a:pt x="23629" y="15014"/>
                    <a:pt x="22092" y="13710"/>
                  </a:cubicBezTo>
                  <a:lnTo>
                    <a:pt x="7387" y="1010"/>
                  </a:lnTo>
                  <a:cubicBezTo>
                    <a:pt x="6603" y="332"/>
                    <a:pt x="5635" y="0"/>
                    <a:pt x="4671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8"/>
            <p:cNvSpPr/>
            <p:nvPr/>
          </p:nvSpPr>
          <p:spPr>
            <a:xfrm>
              <a:off x="4258675" y="3938050"/>
              <a:ext cx="562325" cy="468925"/>
            </a:xfrm>
            <a:custGeom>
              <a:rect b="b" l="l" r="r" t="t"/>
              <a:pathLst>
                <a:path extrusionOk="0" h="18757" w="22493">
                  <a:moveTo>
                    <a:pt x="4704" y="0"/>
                  </a:moveTo>
                  <a:cubicBezTo>
                    <a:pt x="3531" y="0"/>
                    <a:pt x="2363" y="491"/>
                    <a:pt x="1537" y="1445"/>
                  </a:cubicBezTo>
                  <a:cubicBezTo>
                    <a:pt x="0" y="3216"/>
                    <a:pt x="201" y="5823"/>
                    <a:pt x="1972" y="7360"/>
                  </a:cubicBezTo>
                  <a:lnTo>
                    <a:pt x="15173" y="18723"/>
                  </a:lnTo>
                  <a:cubicBezTo>
                    <a:pt x="15173" y="18723"/>
                    <a:pt x="15173" y="18757"/>
                    <a:pt x="15173" y="18757"/>
                  </a:cubicBezTo>
                  <a:lnTo>
                    <a:pt x="17914" y="15582"/>
                  </a:lnTo>
                  <a:cubicBezTo>
                    <a:pt x="18983" y="16518"/>
                    <a:pt x="20220" y="17219"/>
                    <a:pt x="21490" y="17687"/>
                  </a:cubicBezTo>
                  <a:cubicBezTo>
                    <a:pt x="22492" y="15983"/>
                    <a:pt x="22192" y="13744"/>
                    <a:pt x="20621" y="12407"/>
                  </a:cubicBezTo>
                  <a:lnTo>
                    <a:pt x="7420" y="1010"/>
                  </a:lnTo>
                  <a:cubicBezTo>
                    <a:pt x="6636" y="332"/>
                    <a:pt x="5668" y="0"/>
                    <a:pt x="4704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8"/>
            <p:cNvSpPr/>
            <p:nvPr/>
          </p:nvSpPr>
          <p:spPr>
            <a:xfrm>
              <a:off x="1832300" y="3435000"/>
              <a:ext cx="666775" cy="624650"/>
            </a:xfrm>
            <a:custGeom>
              <a:rect b="b" l="l" r="r" t="t"/>
              <a:pathLst>
                <a:path extrusionOk="0" h="24986" w="26671">
                  <a:moveTo>
                    <a:pt x="14916" y="0"/>
                  </a:moveTo>
                  <a:cubicBezTo>
                    <a:pt x="11773" y="0"/>
                    <a:pt x="8667" y="1422"/>
                    <a:pt x="6618" y="4121"/>
                  </a:cubicBezTo>
                  <a:lnTo>
                    <a:pt x="3443" y="8299"/>
                  </a:lnTo>
                  <a:cubicBezTo>
                    <a:pt x="0" y="12877"/>
                    <a:pt x="869" y="19394"/>
                    <a:pt x="5448" y="22870"/>
                  </a:cubicBezTo>
                  <a:cubicBezTo>
                    <a:pt x="7327" y="24297"/>
                    <a:pt x="9533" y="24986"/>
                    <a:pt x="11721" y="24986"/>
                  </a:cubicBezTo>
                  <a:cubicBezTo>
                    <a:pt x="14864" y="24986"/>
                    <a:pt x="17970" y="23564"/>
                    <a:pt x="20020" y="20865"/>
                  </a:cubicBezTo>
                  <a:lnTo>
                    <a:pt x="23195" y="16654"/>
                  </a:lnTo>
                  <a:cubicBezTo>
                    <a:pt x="26670" y="12075"/>
                    <a:pt x="25768" y="5558"/>
                    <a:pt x="21189" y="2116"/>
                  </a:cubicBezTo>
                  <a:cubicBezTo>
                    <a:pt x="19310" y="689"/>
                    <a:pt x="17104" y="0"/>
                    <a:pt x="14916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8"/>
            <p:cNvSpPr/>
            <p:nvPr/>
          </p:nvSpPr>
          <p:spPr>
            <a:xfrm>
              <a:off x="2245875" y="3655575"/>
              <a:ext cx="737800" cy="717575"/>
            </a:xfrm>
            <a:custGeom>
              <a:rect b="b" l="l" r="r" t="t"/>
              <a:pathLst>
                <a:path extrusionOk="0" h="28703" w="29512">
                  <a:moveTo>
                    <a:pt x="17757" y="0"/>
                  </a:moveTo>
                  <a:cubicBezTo>
                    <a:pt x="14614" y="0"/>
                    <a:pt x="11508" y="1422"/>
                    <a:pt x="9459" y="4121"/>
                  </a:cubicBezTo>
                  <a:lnTo>
                    <a:pt x="3477" y="12042"/>
                  </a:lnTo>
                  <a:cubicBezTo>
                    <a:pt x="1" y="16621"/>
                    <a:pt x="903" y="23138"/>
                    <a:pt x="5482" y="26613"/>
                  </a:cubicBezTo>
                  <a:cubicBezTo>
                    <a:pt x="7355" y="28021"/>
                    <a:pt x="9552" y="28703"/>
                    <a:pt x="11732" y="28703"/>
                  </a:cubicBezTo>
                  <a:cubicBezTo>
                    <a:pt x="14883" y="28703"/>
                    <a:pt x="17999" y="27281"/>
                    <a:pt x="20053" y="24575"/>
                  </a:cubicBezTo>
                  <a:lnTo>
                    <a:pt x="26036" y="16687"/>
                  </a:lnTo>
                  <a:cubicBezTo>
                    <a:pt x="29512" y="12109"/>
                    <a:pt x="28609" y="5592"/>
                    <a:pt x="24031" y="2116"/>
                  </a:cubicBezTo>
                  <a:cubicBezTo>
                    <a:pt x="22151" y="689"/>
                    <a:pt x="19945" y="0"/>
                    <a:pt x="17757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8"/>
            <p:cNvSpPr/>
            <p:nvPr/>
          </p:nvSpPr>
          <p:spPr>
            <a:xfrm>
              <a:off x="2660300" y="3897875"/>
              <a:ext cx="792100" cy="789275"/>
            </a:xfrm>
            <a:custGeom>
              <a:rect b="b" l="l" r="r" t="t"/>
              <a:pathLst>
                <a:path extrusionOk="0" h="31571" w="31684">
                  <a:moveTo>
                    <a:pt x="19929" y="0"/>
                  </a:moveTo>
                  <a:cubicBezTo>
                    <a:pt x="16787" y="0"/>
                    <a:pt x="13680" y="1422"/>
                    <a:pt x="11631" y="4121"/>
                  </a:cubicBezTo>
                  <a:lnTo>
                    <a:pt x="3476" y="14883"/>
                  </a:lnTo>
                  <a:cubicBezTo>
                    <a:pt x="1" y="19461"/>
                    <a:pt x="903" y="25979"/>
                    <a:pt x="5482" y="29454"/>
                  </a:cubicBezTo>
                  <a:cubicBezTo>
                    <a:pt x="7361" y="30881"/>
                    <a:pt x="9567" y="31570"/>
                    <a:pt x="11755" y="31570"/>
                  </a:cubicBezTo>
                  <a:cubicBezTo>
                    <a:pt x="14898" y="31570"/>
                    <a:pt x="18004" y="30148"/>
                    <a:pt x="20053" y="27449"/>
                  </a:cubicBezTo>
                  <a:lnTo>
                    <a:pt x="28208" y="16654"/>
                  </a:lnTo>
                  <a:cubicBezTo>
                    <a:pt x="31684" y="12075"/>
                    <a:pt x="30781" y="5558"/>
                    <a:pt x="26203" y="2116"/>
                  </a:cubicBezTo>
                  <a:cubicBezTo>
                    <a:pt x="24323" y="689"/>
                    <a:pt x="22118" y="0"/>
                    <a:pt x="19929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3074725" y="4195925"/>
              <a:ext cx="803800" cy="804700"/>
            </a:xfrm>
            <a:custGeom>
              <a:rect b="b" l="l" r="r" t="t"/>
              <a:pathLst>
                <a:path extrusionOk="0" h="32188" w="32152">
                  <a:moveTo>
                    <a:pt x="20409" y="0"/>
                  </a:moveTo>
                  <a:cubicBezTo>
                    <a:pt x="17262" y="0"/>
                    <a:pt x="14151" y="1414"/>
                    <a:pt x="12099" y="4097"/>
                  </a:cubicBezTo>
                  <a:lnTo>
                    <a:pt x="3476" y="15527"/>
                  </a:lnTo>
                  <a:cubicBezTo>
                    <a:pt x="0" y="20106"/>
                    <a:pt x="903" y="26623"/>
                    <a:pt x="5482" y="30099"/>
                  </a:cubicBezTo>
                  <a:cubicBezTo>
                    <a:pt x="7354" y="31507"/>
                    <a:pt x="9551" y="32188"/>
                    <a:pt x="11732" y="32188"/>
                  </a:cubicBezTo>
                  <a:cubicBezTo>
                    <a:pt x="14883" y="32188"/>
                    <a:pt x="17999" y="30766"/>
                    <a:pt x="20053" y="28060"/>
                  </a:cubicBezTo>
                  <a:lnTo>
                    <a:pt x="28676" y="16663"/>
                  </a:lnTo>
                  <a:cubicBezTo>
                    <a:pt x="32152" y="12085"/>
                    <a:pt x="31249" y="5568"/>
                    <a:pt x="26670" y="2092"/>
                  </a:cubicBezTo>
                  <a:cubicBezTo>
                    <a:pt x="24795" y="681"/>
                    <a:pt x="22593" y="0"/>
                    <a:pt x="20409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2521600" y="906850"/>
              <a:ext cx="3020450" cy="1857150"/>
            </a:xfrm>
            <a:custGeom>
              <a:rect b="b" l="l" r="r" t="t"/>
              <a:pathLst>
                <a:path extrusionOk="0" h="74286" w="120818">
                  <a:moveTo>
                    <a:pt x="86760" y="1"/>
                  </a:moveTo>
                  <a:cubicBezTo>
                    <a:pt x="86260" y="1"/>
                    <a:pt x="85758" y="24"/>
                    <a:pt x="85258" y="71"/>
                  </a:cubicBezTo>
                  <a:lnTo>
                    <a:pt x="43715" y="3914"/>
                  </a:lnTo>
                  <a:cubicBezTo>
                    <a:pt x="38602" y="4382"/>
                    <a:pt x="34023" y="7290"/>
                    <a:pt x="31450" y="11735"/>
                  </a:cubicBezTo>
                  <a:lnTo>
                    <a:pt x="2173" y="62134"/>
                  </a:lnTo>
                  <a:cubicBezTo>
                    <a:pt x="1" y="65844"/>
                    <a:pt x="1705" y="70623"/>
                    <a:pt x="5716" y="72160"/>
                  </a:cubicBezTo>
                  <a:lnTo>
                    <a:pt x="6919" y="72595"/>
                  </a:lnTo>
                  <a:cubicBezTo>
                    <a:pt x="9932" y="73736"/>
                    <a:pt x="13050" y="74286"/>
                    <a:pt x="16131" y="74286"/>
                  </a:cubicBezTo>
                  <a:cubicBezTo>
                    <a:pt x="24057" y="74286"/>
                    <a:pt x="31744" y="70651"/>
                    <a:pt x="36797" y="64106"/>
                  </a:cubicBezTo>
                  <a:lnTo>
                    <a:pt x="47993" y="49501"/>
                  </a:lnTo>
                  <a:cubicBezTo>
                    <a:pt x="47993" y="49501"/>
                    <a:pt x="58757" y="61956"/>
                    <a:pt x="74161" y="61956"/>
                  </a:cubicBezTo>
                  <a:cubicBezTo>
                    <a:pt x="83156" y="61956"/>
                    <a:pt x="93734" y="57708"/>
                    <a:pt x="104675" y="44254"/>
                  </a:cubicBezTo>
                  <a:lnTo>
                    <a:pt x="120818" y="16848"/>
                  </a:lnTo>
                  <a:lnTo>
                    <a:pt x="94515" y="2009"/>
                  </a:lnTo>
                  <a:cubicBezTo>
                    <a:pt x="92146" y="684"/>
                    <a:pt x="89467" y="1"/>
                    <a:pt x="8676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8"/>
            <p:cNvSpPr/>
            <p:nvPr/>
          </p:nvSpPr>
          <p:spPr>
            <a:xfrm>
              <a:off x="5743400" y="706475"/>
              <a:ext cx="1630975" cy="3105625"/>
            </a:xfrm>
            <a:custGeom>
              <a:rect b="b" l="l" r="r" t="t"/>
              <a:pathLst>
                <a:path extrusionOk="0" h="124225" w="65239">
                  <a:moveTo>
                    <a:pt x="47037" y="0"/>
                  </a:moveTo>
                  <a:cubicBezTo>
                    <a:pt x="46866" y="0"/>
                    <a:pt x="46694" y="11"/>
                    <a:pt x="46522" y="31"/>
                  </a:cubicBezTo>
                  <a:lnTo>
                    <a:pt x="14338" y="3975"/>
                  </a:lnTo>
                  <a:cubicBezTo>
                    <a:pt x="5983" y="5011"/>
                    <a:pt x="0" y="12665"/>
                    <a:pt x="1036" y="21020"/>
                  </a:cubicBezTo>
                  <a:lnTo>
                    <a:pt x="12099" y="110822"/>
                  </a:lnTo>
                  <a:cubicBezTo>
                    <a:pt x="13035" y="118542"/>
                    <a:pt x="19652" y="124224"/>
                    <a:pt x="27238" y="124224"/>
                  </a:cubicBezTo>
                  <a:cubicBezTo>
                    <a:pt x="27873" y="124224"/>
                    <a:pt x="28508" y="124191"/>
                    <a:pt x="29110" y="124090"/>
                  </a:cubicBezTo>
                  <a:lnTo>
                    <a:pt x="61328" y="120147"/>
                  </a:lnTo>
                  <a:cubicBezTo>
                    <a:pt x="63601" y="119846"/>
                    <a:pt x="65238" y="117774"/>
                    <a:pt x="64937" y="115501"/>
                  </a:cubicBezTo>
                  <a:lnTo>
                    <a:pt x="51201" y="3674"/>
                  </a:lnTo>
                  <a:cubicBezTo>
                    <a:pt x="51034" y="2571"/>
                    <a:pt x="50500" y="1569"/>
                    <a:pt x="49597" y="867"/>
                  </a:cubicBezTo>
                  <a:cubicBezTo>
                    <a:pt x="48864" y="303"/>
                    <a:pt x="47963" y="0"/>
                    <a:pt x="4703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8"/>
            <p:cNvSpPr/>
            <p:nvPr/>
          </p:nvSpPr>
          <p:spPr>
            <a:xfrm>
              <a:off x="6017450" y="3248075"/>
              <a:ext cx="1356925" cy="564025"/>
            </a:xfrm>
            <a:custGeom>
              <a:rect b="b" l="l" r="r" t="t"/>
              <a:pathLst>
                <a:path extrusionOk="0" h="22561" w="54277">
                  <a:moveTo>
                    <a:pt x="0" y="1"/>
                  </a:moveTo>
                  <a:lnTo>
                    <a:pt x="1137" y="9158"/>
                  </a:lnTo>
                  <a:cubicBezTo>
                    <a:pt x="2073" y="16878"/>
                    <a:pt x="8690" y="22560"/>
                    <a:pt x="16276" y="22560"/>
                  </a:cubicBezTo>
                  <a:cubicBezTo>
                    <a:pt x="16911" y="22560"/>
                    <a:pt x="17546" y="22527"/>
                    <a:pt x="18148" y="22426"/>
                  </a:cubicBezTo>
                  <a:lnTo>
                    <a:pt x="50366" y="18483"/>
                  </a:lnTo>
                  <a:cubicBezTo>
                    <a:pt x="52639" y="18182"/>
                    <a:pt x="54276" y="16110"/>
                    <a:pt x="53975" y="13837"/>
                  </a:cubicBezTo>
                  <a:lnTo>
                    <a:pt x="52471" y="1538"/>
                  </a:lnTo>
                  <a:cubicBezTo>
                    <a:pt x="51803" y="2541"/>
                    <a:pt x="50700" y="3276"/>
                    <a:pt x="49397" y="3443"/>
                  </a:cubicBezTo>
                  <a:lnTo>
                    <a:pt x="15641" y="7587"/>
                  </a:lnTo>
                  <a:cubicBezTo>
                    <a:pt x="15006" y="7654"/>
                    <a:pt x="14338" y="7721"/>
                    <a:pt x="13670" y="7721"/>
                  </a:cubicBezTo>
                  <a:cubicBezTo>
                    <a:pt x="7988" y="7721"/>
                    <a:pt x="2841" y="4680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8"/>
            <p:cNvSpPr/>
            <p:nvPr/>
          </p:nvSpPr>
          <p:spPr>
            <a:xfrm>
              <a:off x="232275" y="706475"/>
              <a:ext cx="1630125" cy="3105625"/>
            </a:xfrm>
            <a:custGeom>
              <a:rect b="b" l="l" r="r" t="t"/>
              <a:pathLst>
                <a:path extrusionOk="0" h="124225" w="65205">
                  <a:moveTo>
                    <a:pt x="18168" y="0"/>
                  </a:moveTo>
                  <a:cubicBezTo>
                    <a:pt x="17242" y="0"/>
                    <a:pt x="16341" y="303"/>
                    <a:pt x="15608" y="867"/>
                  </a:cubicBezTo>
                  <a:cubicBezTo>
                    <a:pt x="14739" y="1569"/>
                    <a:pt x="14171" y="2571"/>
                    <a:pt x="14037" y="3674"/>
                  </a:cubicBezTo>
                  <a:lnTo>
                    <a:pt x="267" y="115501"/>
                  </a:lnTo>
                  <a:cubicBezTo>
                    <a:pt x="0" y="117774"/>
                    <a:pt x="1604" y="119846"/>
                    <a:pt x="3910" y="120147"/>
                  </a:cubicBezTo>
                  <a:lnTo>
                    <a:pt x="36095" y="124090"/>
                  </a:lnTo>
                  <a:cubicBezTo>
                    <a:pt x="36730" y="124191"/>
                    <a:pt x="37331" y="124224"/>
                    <a:pt x="37966" y="124224"/>
                  </a:cubicBezTo>
                  <a:cubicBezTo>
                    <a:pt x="45553" y="124224"/>
                    <a:pt x="52170" y="118542"/>
                    <a:pt x="53106" y="110822"/>
                  </a:cubicBezTo>
                  <a:lnTo>
                    <a:pt x="64168" y="21020"/>
                  </a:lnTo>
                  <a:cubicBezTo>
                    <a:pt x="65205" y="12665"/>
                    <a:pt x="59222" y="5011"/>
                    <a:pt x="50867" y="3975"/>
                  </a:cubicBezTo>
                  <a:lnTo>
                    <a:pt x="18682" y="31"/>
                  </a:lnTo>
                  <a:cubicBezTo>
                    <a:pt x="18511" y="11"/>
                    <a:pt x="18339" y="0"/>
                    <a:pt x="1816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8"/>
            <p:cNvSpPr/>
            <p:nvPr/>
          </p:nvSpPr>
          <p:spPr>
            <a:xfrm>
              <a:off x="232275" y="3248075"/>
              <a:ext cx="1356075" cy="564025"/>
            </a:xfrm>
            <a:custGeom>
              <a:rect b="b" l="l" r="r" t="t"/>
              <a:pathLst>
                <a:path extrusionOk="0" h="22561" w="54243">
                  <a:moveTo>
                    <a:pt x="54242" y="1"/>
                  </a:moveTo>
                  <a:lnTo>
                    <a:pt x="54242" y="1"/>
                  </a:lnTo>
                  <a:cubicBezTo>
                    <a:pt x="51402" y="4680"/>
                    <a:pt x="46255" y="7721"/>
                    <a:pt x="40573" y="7721"/>
                  </a:cubicBezTo>
                  <a:cubicBezTo>
                    <a:pt x="39905" y="7721"/>
                    <a:pt x="39270" y="7654"/>
                    <a:pt x="38601" y="7587"/>
                  </a:cubicBezTo>
                  <a:lnTo>
                    <a:pt x="4846" y="3443"/>
                  </a:lnTo>
                  <a:cubicBezTo>
                    <a:pt x="3543" y="3276"/>
                    <a:pt x="2473" y="2541"/>
                    <a:pt x="1771" y="1538"/>
                  </a:cubicBezTo>
                  <a:lnTo>
                    <a:pt x="267" y="13837"/>
                  </a:lnTo>
                  <a:cubicBezTo>
                    <a:pt x="0" y="16110"/>
                    <a:pt x="1604" y="18182"/>
                    <a:pt x="3910" y="18483"/>
                  </a:cubicBezTo>
                  <a:lnTo>
                    <a:pt x="36095" y="22426"/>
                  </a:lnTo>
                  <a:cubicBezTo>
                    <a:pt x="36730" y="22527"/>
                    <a:pt x="37365" y="22560"/>
                    <a:pt x="37966" y="22560"/>
                  </a:cubicBezTo>
                  <a:cubicBezTo>
                    <a:pt x="45553" y="22560"/>
                    <a:pt x="52170" y="16878"/>
                    <a:pt x="53106" y="9158"/>
                  </a:cubicBezTo>
                  <a:lnTo>
                    <a:pt x="5424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8"/>
            <p:cNvSpPr/>
            <p:nvPr/>
          </p:nvSpPr>
          <p:spPr>
            <a:xfrm>
              <a:off x="6497875" y="2943950"/>
              <a:ext cx="403575" cy="403575"/>
            </a:xfrm>
            <a:custGeom>
              <a:rect b="b" l="l" r="r" t="t"/>
              <a:pathLst>
                <a:path extrusionOk="0" h="16143" w="16143">
                  <a:moveTo>
                    <a:pt x="8055" y="1"/>
                  </a:moveTo>
                  <a:cubicBezTo>
                    <a:pt x="3610" y="1"/>
                    <a:pt x="1" y="3610"/>
                    <a:pt x="1" y="8088"/>
                  </a:cubicBezTo>
                  <a:cubicBezTo>
                    <a:pt x="1" y="12533"/>
                    <a:pt x="3610" y="16143"/>
                    <a:pt x="8055" y="16143"/>
                  </a:cubicBezTo>
                  <a:cubicBezTo>
                    <a:pt x="12533" y="16143"/>
                    <a:pt x="16143" y="12533"/>
                    <a:pt x="16143" y="8088"/>
                  </a:cubicBezTo>
                  <a:cubicBezTo>
                    <a:pt x="16143" y="3610"/>
                    <a:pt x="12533" y="1"/>
                    <a:pt x="80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8"/>
            <p:cNvSpPr/>
            <p:nvPr/>
          </p:nvSpPr>
          <p:spPr>
            <a:xfrm>
              <a:off x="693475" y="2943950"/>
              <a:ext cx="403575" cy="403575"/>
            </a:xfrm>
            <a:custGeom>
              <a:rect b="b" l="l" r="r" t="t"/>
              <a:pathLst>
                <a:path extrusionOk="0" h="16143" w="16143">
                  <a:moveTo>
                    <a:pt x="8055" y="1"/>
                  </a:moveTo>
                  <a:cubicBezTo>
                    <a:pt x="3610" y="1"/>
                    <a:pt x="0" y="3610"/>
                    <a:pt x="0" y="8088"/>
                  </a:cubicBezTo>
                  <a:cubicBezTo>
                    <a:pt x="0" y="12533"/>
                    <a:pt x="3610" y="16143"/>
                    <a:pt x="8055" y="16143"/>
                  </a:cubicBezTo>
                  <a:cubicBezTo>
                    <a:pt x="12533" y="16143"/>
                    <a:pt x="16143" y="12533"/>
                    <a:pt x="16143" y="8088"/>
                  </a:cubicBezTo>
                  <a:cubicBezTo>
                    <a:pt x="16143" y="3610"/>
                    <a:pt x="12533" y="1"/>
                    <a:pt x="80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" name="Google Shape;131;p18"/>
          <p:cNvGrpSpPr/>
          <p:nvPr/>
        </p:nvGrpSpPr>
        <p:grpSpPr>
          <a:xfrm>
            <a:off x="4140672" y="1531840"/>
            <a:ext cx="862676" cy="627116"/>
            <a:chOff x="238125" y="252750"/>
            <a:chExt cx="7129550" cy="5182775"/>
          </a:xfrm>
        </p:grpSpPr>
        <p:sp>
          <p:nvSpPr>
            <p:cNvPr id="132" name="Google Shape;132;p18"/>
            <p:cNvSpPr/>
            <p:nvPr/>
          </p:nvSpPr>
          <p:spPr>
            <a:xfrm>
              <a:off x="5524500" y="795000"/>
              <a:ext cx="1545725" cy="1992750"/>
            </a:xfrm>
            <a:custGeom>
              <a:rect b="b" l="l" r="r" t="t"/>
              <a:pathLst>
                <a:path extrusionOk="0" h="79710" w="61829">
                  <a:moveTo>
                    <a:pt x="28675" y="0"/>
                  </a:moveTo>
                  <a:cubicBezTo>
                    <a:pt x="12834" y="0"/>
                    <a:pt x="0" y="12834"/>
                    <a:pt x="0" y="28675"/>
                  </a:cubicBezTo>
                  <a:lnTo>
                    <a:pt x="0" y="48795"/>
                  </a:lnTo>
                  <a:cubicBezTo>
                    <a:pt x="0" y="65873"/>
                    <a:pt x="13836" y="79709"/>
                    <a:pt x="30914" y="79709"/>
                  </a:cubicBezTo>
                  <a:cubicBezTo>
                    <a:pt x="47993" y="79709"/>
                    <a:pt x="61829" y="65873"/>
                    <a:pt x="61829" y="48795"/>
                  </a:cubicBezTo>
                  <a:lnTo>
                    <a:pt x="61829" y="28675"/>
                  </a:lnTo>
                  <a:cubicBezTo>
                    <a:pt x="61829" y="12834"/>
                    <a:pt x="48995" y="0"/>
                    <a:pt x="3318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8"/>
            <p:cNvSpPr/>
            <p:nvPr/>
          </p:nvSpPr>
          <p:spPr>
            <a:xfrm>
              <a:off x="5227050" y="3165375"/>
              <a:ext cx="2140625" cy="1561625"/>
            </a:xfrm>
            <a:custGeom>
              <a:rect b="b" l="l" r="r" t="t"/>
              <a:pathLst>
                <a:path extrusionOk="0" h="62465" w="85625">
                  <a:moveTo>
                    <a:pt x="30547" y="1"/>
                  </a:moveTo>
                  <a:cubicBezTo>
                    <a:pt x="13669" y="1"/>
                    <a:pt x="0" y="13670"/>
                    <a:pt x="0" y="30547"/>
                  </a:cubicBezTo>
                  <a:lnTo>
                    <a:pt x="0" y="60092"/>
                  </a:lnTo>
                  <a:cubicBezTo>
                    <a:pt x="0" y="61395"/>
                    <a:pt x="1070" y="62465"/>
                    <a:pt x="2373" y="62465"/>
                  </a:cubicBezTo>
                  <a:lnTo>
                    <a:pt x="83252" y="62465"/>
                  </a:lnTo>
                  <a:cubicBezTo>
                    <a:pt x="84555" y="62465"/>
                    <a:pt x="85625" y="61395"/>
                    <a:pt x="85625" y="60092"/>
                  </a:cubicBezTo>
                  <a:lnTo>
                    <a:pt x="85625" y="30547"/>
                  </a:lnTo>
                  <a:cubicBezTo>
                    <a:pt x="85625" y="13670"/>
                    <a:pt x="71956" y="1"/>
                    <a:pt x="55111" y="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8"/>
            <p:cNvSpPr/>
            <p:nvPr/>
          </p:nvSpPr>
          <p:spPr>
            <a:xfrm>
              <a:off x="5524500" y="795000"/>
              <a:ext cx="1545725" cy="892350"/>
            </a:xfrm>
            <a:custGeom>
              <a:rect b="b" l="l" r="r" t="t"/>
              <a:pathLst>
                <a:path extrusionOk="0" h="35694" w="61829">
                  <a:moveTo>
                    <a:pt x="28675" y="0"/>
                  </a:moveTo>
                  <a:cubicBezTo>
                    <a:pt x="12834" y="0"/>
                    <a:pt x="0" y="12834"/>
                    <a:pt x="0" y="28675"/>
                  </a:cubicBezTo>
                  <a:lnTo>
                    <a:pt x="0" y="34157"/>
                  </a:lnTo>
                  <a:cubicBezTo>
                    <a:pt x="2908" y="35015"/>
                    <a:pt x="6145" y="35404"/>
                    <a:pt x="9509" y="35404"/>
                  </a:cubicBezTo>
                  <a:cubicBezTo>
                    <a:pt x="22652" y="35404"/>
                    <a:pt x="37729" y="29464"/>
                    <a:pt x="42679" y="22359"/>
                  </a:cubicBezTo>
                  <a:cubicBezTo>
                    <a:pt x="44918" y="29244"/>
                    <a:pt x="54376" y="33655"/>
                    <a:pt x="61829" y="35694"/>
                  </a:cubicBezTo>
                  <a:lnTo>
                    <a:pt x="61829" y="28675"/>
                  </a:lnTo>
                  <a:cubicBezTo>
                    <a:pt x="61829" y="12834"/>
                    <a:pt x="48995" y="0"/>
                    <a:pt x="331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8"/>
            <p:cNvSpPr/>
            <p:nvPr/>
          </p:nvSpPr>
          <p:spPr>
            <a:xfrm>
              <a:off x="6003250" y="3165375"/>
              <a:ext cx="588225" cy="1138025"/>
            </a:xfrm>
            <a:custGeom>
              <a:rect b="b" l="l" r="r" t="t"/>
              <a:pathLst>
                <a:path extrusionOk="0" h="45521" w="23529">
                  <a:moveTo>
                    <a:pt x="7854" y="1"/>
                  </a:moveTo>
                  <a:lnTo>
                    <a:pt x="0" y="33154"/>
                  </a:lnTo>
                  <a:lnTo>
                    <a:pt x="11764" y="45520"/>
                  </a:lnTo>
                  <a:lnTo>
                    <a:pt x="23529" y="33154"/>
                  </a:lnTo>
                  <a:lnTo>
                    <a:pt x="15675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8"/>
            <p:cNvSpPr/>
            <p:nvPr/>
          </p:nvSpPr>
          <p:spPr>
            <a:xfrm>
              <a:off x="535550" y="795000"/>
              <a:ext cx="1545750" cy="1992750"/>
            </a:xfrm>
            <a:custGeom>
              <a:rect b="b" l="l" r="r" t="t"/>
              <a:pathLst>
                <a:path extrusionOk="0" h="79710" w="61830">
                  <a:moveTo>
                    <a:pt x="28676" y="0"/>
                  </a:moveTo>
                  <a:cubicBezTo>
                    <a:pt x="12835" y="0"/>
                    <a:pt x="1" y="12834"/>
                    <a:pt x="1" y="28675"/>
                  </a:cubicBezTo>
                  <a:lnTo>
                    <a:pt x="1" y="48795"/>
                  </a:lnTo>
                  <a:cubicBezTo>
                    <a:pt x="1" y="65873"/>
                    <a:pt x="13837" y="79709"/>
                    <a:pt x="30915" y="79709"/>
                  </a:cubicBezTo>
                  <a:cubicBezTo>
                    <a:pt x="47994" y="79709"/>
                    <a:pt x="61830" y="65873"/>
                    <a:pt x="61830" y="48795"/>
                  </a:cubicBezTo>
                  <a:lnTo>
                    <a:pt x="61830" y="28675"/>
                  </a:lnTo>
                  <a:cubicBezTo>
                    <a:pt x="61830" y="12834"/>
                    <a:pt x="48996" y="0"/>
                    <a:pt x="33188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8"/>
            <p:cNvSpPr/>
            <p:nvPr/>
          </p:nvSpPr>
          <p:spPr>
            <a:xfrm>
              <a:off x="238125" y="3165375"/>
              <a:ext cx="2140625" cy="1561625"/>
            </a:xfrm>
            <a:custGeom>
              <a:rect b="b" l="l" r="r" t="t"/>
              <a:pathLst>
                <a:path extrusionOk="0" h="62465" w="85625">
                  <a:moveTo>
                    <a:pt x="30547" y="1"/>
                  </a:moveTo>
                  <a:cubicBezTo>
                    <a:pt x="13669" y="1"/>
                    <a:pt x="0" y="13670"/>
                    <a:pt x="0" y="30547"/>
                  </a:cubicBezTo>
                  <a:lnTo>
                    <a:pt x="0" y="60092"/>
                  </a:lnTo>
                  <a:cubicBezTo>
                    <a:pt x="0" y="61395"/>
                    <a:pt x="1069" y="62465"/>
                    <a:pt x="2373" y="62465"/>
                  </a:cubicBezTo>
                  <a:lnTo>
                    <a:pt x="83252" y="62465"/>
                  </a:lnTo>
                  <a:cubicBezTo>
                    <a:pt x="84555" y="62465"/>
                    <a:pt x="85625" y="61395"/>
                    <a:pt x="85625" y="60092"/>
                  </a:cubicBezTo>
                  <a:lnTo>
                    <a:pt x="85625" y="30547"/>
                  </a:lnTo>
                  <a:cubicBezTo>
                    <a:pt x="85625" y="13670"/>
                    <a:pt x="71956" y="1"/>
                    <a:pt x="55078" y="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8"/>
            <p:cNvSpPr/>
            <p:nvPr/>
          </p:nvSpPr>
          <p:spPr>
            <a:xfrm>
              <a:off x="1014325" y="3165375"/>
              <a:ext cx="588225" cy="1138025"/>
            </a:xfrm>
            <a:custGeom>
              <a:rect b="b" l="l" r="r" t="t"/>
              <a:pathLst>
                <a:path extrusionOk="0" h="45521" w="23529">
                  <a:moveTo>
                    <a:pt x="7854" y="1"/>
                  </a:moveTo>
                  <a:lnTo>
                    <a:pt x="0" y="33154"/>
                  </a:lnTo>
                  <a:lnTo>
                    <a:pt x="11764" y="45520"/>
                  </a:lnTo>
                  <a:lnTo>
                    <a:pt x="23529" y="33154"/>
                  </a:lnTo>
                  <a:lnTo>
                    <a:pt x="15675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8"/>
            <p:cNvSpPr/>
            <p:nvPr/>
          </p:nvSpPr>
          <p:spPr>
            <a:xfrm>
              <a:off x="2303525" y="3275675"/>
              <a:ext cx="2998725" cy="2159850"/>
            </a:xfrm>
            <a:custGeom>
              <a:rect b="b" l="l" r="r" t="t"/>
              <a:pathLst>
                <a:path extrusionOk="0" h="86394" w="119949">
                  <a:moveTo>
                    <a:pt x="42780" y="0"/>
                  </a:moveTo>
                  <a:cubicBezTo>
                    <a:pt x="36363" y="0"/>
                    <a:pt x="30280" y="301"/>
                    <a:pt x="24799" y="2841"/>
                  </a:cubicBezTo>
                  <a:cubicBezTo>
                    <a:pt x="10161" y="9625"/>
                    <a:pt x="1" y="24464"/>
                    <a:pt x="1" y="41676"/>
                  </a:cubicBezTo>
                  <a:lnTo>
                    <a:pt x="1" y="80645"/>
                  </a:lnTo>
                  <a:cubicBezTo>
                    <a:pt x="1" y="83820"/>
                    <a:pt x="2574" y="86394"/>
                    <a:pt x="5749" y="86394"/>
                  </a:cubicBezTo>
                  <a:lnTo>
                    <a:pt x="114234" y="86394"/>
                  </a:lnTo>
                  <a:cubicBezTo>
                    <a:pt x="117409" y="86394"/>
                    <a:pt x="119949" y="83820"/>
                    <a:pt x="119949" y="80645"/>
                  </a:cubicBezTo>
                  <a:lnTo>
                    <a:pt x="119949" y="41676"/>
                  </a:lnTo>
                  <a:cubicBezTo>
                    <a:pt x="119949" y="24498"/>
                    <a:pt x="109822" y="9692"/>
                    <a:pt x="95217" y="2874"/>
                  </a:cubicBezTo>
                  <a:cubicBezTo>
                    <a:pt x="89736" y="301"/>
                    <a:pt x="83620" y="0"/>
                    <a:pt x="7717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8"/>
            <p:cNvSpPr/>
            <p:nvPr/>
          </p:nvSpPr>
          <p:spPr>
            <a:xfrm>
              <a:off x="4016375" y="3275675"/>
              <a:ext cx="1285875" cy="2159850"/>
            </a:xfrm>
            <a:custGeom>
              <a:rect b="b" l="l" r="r" t="t"/>
              <a:pathLst>
                <a:path extrusionOk="0" h="86394" w="51435">
                  <a:moveTo>
                    <a:pt x="0" y="0"/>
                  </a:moveTo>
                  <a:cubicBezTo>
                    <a:pt x="8857" y="0"/>
                    <a:pt x="17045" y="2306"/>
                    <a:pt x="23495" y="8088"/>
                  </a:cubicBezTo>
                  <a:cubicBezTo>
                    <a:pt x="32318" y="15909"/>
                    <a:pt x="37966" y="28040"/>
                    <a:pt x="37966" y="41676"/>
                  </a:cubicBezTo>
                  <a:lnTo>
                    <a:pt x="37966" y="80645"/>
                  </a:lnTo>
                  <a:cubicBezTo>
                    <a:pt x="37966" y="83820"/>
                    <a:pt x="35694" y="86394"/>
                    <a:pt x="32886" y="86394"/>
                  </a:cubicBezTo>
                  <a:lnTo>
                    <a:pt x="45720" y="86394"/>
                  </a:lnTo>
                  <a:cubicBezTo>
                    <a:pt x="48895" y="86394"/>
                    <a:pt x="51435" y="83820"/>
                    <a:pt x="51435" y="80645"/>
                  </a:cubicBezTo>
                  <a:lnTo>
                    <a:pt x="51435" y="41676"/>
                  </a:lnTo>
                  <a:cubicBezTo>
                    <a:pt x="51435" y="24498"/>
                    <a:pt x="41308" y="9692"/>
                    <a:pt x="26703" y="2874"/>
                  </a:cubicBezTo>
                  <a:cubicBezTo>
                    <a:pt x="21222" y="301"/>
                    <a:pt x="15106" y="0"/>
                    <a:pt x="86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8"/>
            <p:cNvSpPr/>
            <p:nvPr/>
          </p:nvSpPr>
          <p:spPr>
            <a:xfrm>
              <a:off x="2924325" y="3248100"/>
              <a:ext cx="1757975" cy="1702825"/>
            </a:xfrm>
            <a:custGeom>
              <a:rect b="b" l="l" r="r" t="t"/>
              <a:pathLst>
                <a:path extrusionOk="0" h="68113" w="70319">
                  <a:moveTo>
                    <a:pt x="17948" y="0"/>
                  </a:moveTo>
                  <a:cubicBezTo>
                    <a:pt x="11531" y="0"/>
                    <a:pt x="5448" y="1404"/>
                    <a:pt x="1" y="3944"/>
                  </a:cubicBezTo>
                  <a:lnTo>
                    <a:pt x="35160" y="68112"/>
                  </a:lnTo>
                  <a:lnTo>
                    <a:pt x="70319" y="3944"/>
                  </a:lnTo>
                  <a:cubicBezTo>
                    <a:pt x="64838" y="1404"/>
                    <a:pt x="58755" y="0"/>
                    <a:pt x="52338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8"/>
            <p:cNvSpPr/>
            <p:nvPr/>
          </p:nvSpPr>
          <p:spPr>
            <a:xfrm>
              <a:off x="3379700" y="3248100"/>
              <a:ext cx="847250" cy="1702825"/>
            </a:xfrm>
            <a:custGeom>
              <a:rect b="b" l="l" r="r" t="t"/>
              <a:pathLst>
                <a:path extrusionOk="0" h="68113" w="33890">
                  <a:moveTo>
                    <a:pt x="0" y="0"/>
                  </a:moveTo>
                  <a:cubicBezTo>
                    <a:pt x="0" y="7152"/>
                    <a:pt x="4412" y="13268"/>
                    <a:pt x="10695" y="15742"/>
                  </a:cubicBezTo>
                  <a:lnTo>
                    <a:pt x="5080" y="46489"/>
                  </a:lnTo>
                  <a:lnTo>
                    <a:pt x="16945" y="68112"/>
                  </a:lnTo>
                  <a:lnTo>
                    <a:pt x="28776" y="46489"/>
                  </a:lnTo>
                  <a:lnTo>
                    <a:pt x="23194" y="15742"/>
                  </a:lnTo>
                  <a:cubicBezTo>
                    <a:pt x="29444" y="13268"/>
                    <a:pt x="33889" y="7152"/>
                    <a:pt x="3388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8"/>
            <p:cNvSpPr/>
            <p:nvPr/>
          </p:nvSpPr>
          <p:spPr>
            <a:xfrm>
              <a:off x="2794825" y="252750"/>
              <a:ext cx="2009475" cy="2577600"/>
            </a:xfrm>
            <a:custGeom>
              <a:rect b="b" l="l" r="r" t="t"/>
              <a:pathLst>
                <a:path extrusionOk="0" h="103104" w="80379">
                  <a:moveTo>
                    <a:pt x="37031" y="0"/>
                  </a:moveTo>
                  <a:cubicBezTo>
                    <a:pt x="16577" y="0"/>
                    <a:pt x="0" y="16577"/>
                    <a:pt x="0" y="37030"/>
                  </a:cubicBezTo>
                  <a:lnTo>
                    <a:pt x="0" y="62898"/>
                  </a:lnTo>
                  <a:cubicBezTo>
                    <a:pt x="0" y="85090"/>
                    <a:pt x="18014" y="103104"/>
                    <a:pt x="40206" y="103104"/>
                  </a:cubicBezTo>
                  <a:cubicBezTo>
                    <a:pt x="62398" y="103104"/>
                    <a:pt x="80378" y="85090"/>
                    <a:pt x="80378" y="62898"/>
                  </a:cubicBezTo>
                  <a:lnTo>
                    <a:pt x="80378" y="37030"/>
                  </a:lnTo>
                  <a:cubicBezTo>
                    <a:pt x="80378" y="16577"/>
                    <a:pt x="63801" y="0"/>
                    <a:pt x="43348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3703875" y="252750"/>
              <a:ext cx="1100425" cy="2577600"/>
            </a:xfrm>
            <a:custGeom>
              <a:rect b="b" l="l" r="r" t="t"/>
              <a:pathLst>
                <a:path extrusionOk="0" h="103104" w="44017">
                  <a:moveTo>
                    <a:pt x="669" y="0"/>
                  </a:moveTo>
                  <a:cubicBezTo>
                    <a:pt x="468" y="0"/>
                    <a:pt x="234" y="0"/>
                    <a:pt x="1" y="33"/>
                  </a:cubicBezTo>
                  <a:cubicBezTo>
                    <a:pt x="16511" y="401"/>
                    <a:pt x="29779" y="13870"/>
                    <a:pt x="29779" y="30480"/>
                  </a:cubicBezTo>
                  <a:lnTo>
                    <a:pt x="29779" y="70017"/>
                  </a:lnTo>
                  <a:cubicBezTo>
                    <a:pt x="29779" y="87129"/>
                    <a:pt x="16778" y="101199"/>
                    <a:pt x="134" y="102903"/>
                  </a:cubicBezTo>
                  <a:cubicBezTo>
                    <a:pt x="1371" y="103037"/>
                    <a:pt x="2574" y="103104"/>
                    <a:pt x="3844" y="103104"/>
                  </a:cubicBezTo>
                  <a:cubicBezTo>
                    <a:pt x="26036" y="103104"/>
                    <a:pt x="44016" y="85090"/>
                    <a:pt x="44016" y="62898"/>
                  </a:cubicBezTo>
                  <a:lnTo>
                    <a:pt x="44016" y="37030"/>
                  </a:lnTo>
                  <a:cubicBezTo>
                    <a:pt x="44016" y="16577"/>
                    <a:pt x="27439" y="0"/>
                    <a:pt x="6986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8"/>
            <p:cNvSpPr/>
            <p:nvPr/>
          </p:nvSpPr>
          <p:spPr>
            <a:xfrm>
              <a:off x="2795650" y="252750"/>
              <a:ext cx="2008650" cy="1479725"/>
            </a:xfrm>
            <a:custGeom>
              <a:rect b="b" l="l" r="r" t="t"/>
              <a:pathLst>
                <a:path extrusionOk="0" h="59189" w="80346">
                  <a:moveTo>
                    <a:pt x="36998" y="0"/>
                  </a:moveTo>
                  <a:cubicBezTo>
                    <a:pt x="16745" y="0"/>
                    <a:pt x="302" y="16276"/>
                    <a:pt x="1" y="36462"/>
                  </a:cubicBezTo>
                  <a:cubicBezTo>
                    <a:pt x="6852" y="44082"/>
                    <a:pt x="17079" y="50533"/>
                    <a:pt x="24799" y="52504"/>
                  </a:cubicBezTo>
                  <a:cubicBezTo>
                    <a:pt x="22794" y="48494"/>
                    <a:pt x="18616" y="38902"/>
                    <a:pt x="20789" y="29845"/>
                  </a:cubicBezTo>
                  <a:lnTo>
                    <a:pt x="20789" y="29845"/>
                  </a:lnTo>
                  <a:cubicBezTo>
                    <a:pt x="27506" y="38902"/>
                    <a:pt x="58521" y="53774"/>
                    <a:pt x="80345" y="59189"/>
                  </a:cubicBezTo>
                  <a:lnTo>
                    <a:pt x="80345" y="37030"/>
                  </a:lnTo>
                  <a:cubicBezTo>
                    <a:pt x="80345" y="16577"/>
                    <a:pt x="63768" y="0"/>
                    <a:pt x="4331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8"/>
            <p:cNvSpPr/>
            <p:nvPr/>
          </p:nvSpPr>
          <p:spPr>
            <a:xfrm>
              <a:off x="3703875" y="252750"/>
              <a:ext cx="1100425" cy="1479725"/>
            </a:xfrm>
            <a:custGeom>
              <a:rect b="b" l="l" r="r" t="t"/>
              <a:pathLst>
                <a:path extrusionOk="0" h="59189" w="44017">
                  <a:moveTo>
                    <a:pt x="669" y="0"/>
                  </a:moveTo>
                  <a:cubicBezTo>
                    <a:pt x="468" y="0"/>
                    <a:pt x="234" y="0"/>
                    <a:pt x="1" y="33"/>
                  </a:cubicBezTo>
                  <a:cubicBezTo>
                    <a:pt x="16511" y="401"/>
                    <a:pt x="29779" y="13870"/>
                    <a:pt x="29779" y="30480"/>
                  </a:cubicBezTo>
                  <a:lnTo>
                    <a:pt x="29779" y="54810"/>
                  </a:lnTo>
                  <a:cubicBezTo>
                    <a:pt x="34725" y="56582"/>
                    <a:pt x="39571" y="58086"/>
                    <a:pt x="44016" y="59189"/>
                  </a:cubicBezTo>
                  <a:lnTo>
                    <a:pt x="44016" y="37030"/>
                  </a:lnTo>
                  <a:cubicBezTo>
                    <a:pt x="44016" y="16577"/>
                    <a:pt x="27439" y="0"/>
                    <a:pt x="69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>
              <a:off x="535550" y="637925"/>
              <a:ext cx="1833175" cy="873975"/>
            </a:xfrm>
            <a:custGeom>
              <a:rect b="b" l="l" r="r" t="t"/>
              <a:pathLst>
                <a:path extrusionOk="0" h="34959" w="73327">
                  <a:moveTo>
                    <a:pt x="24900" y="0"/>
                  </a:moveTo>
                  <a:cubicBezTo>
                    <a:pt x="11164" y="0"/>
                    <a:pt x="1" y="11129"/>
                    <a:pt x="1" y="24899"/>
                  </a:cubicBezTo>
                  <a:lnTo>
                    <a:pt x="1" y="34958"/>
                  </a:lnTo>
                  <a:lnTo>
                    <a:pt x="48395" y="34958"/>
                  </a:lnTo>
                  <a:cubicBezTo>
                    <a:pt x="62164" y="34958"/>
                    <a:pt x="73327" y="23796"/>
                    <a:pt x="73327" y="10026"/>
                  </a:cubicBezTo>
                  <a:lnTo>
                    <a:pt x="7332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" name="Google Shape;148;p18"/>
          <p:cNvGrpSpPr/>
          <p:nvPr/>
        </p:nvGrpSpPr>
        <p:grpSpPr>
          <a:xfrm>
            <a:off x="6533674" y="1531568"/>
            <a:ext cx="676456" cy="640314"/>
            <a:chOff x="1100950" y="238125"/>
            <a:chExt cx="5407325" cy="5235600"/>
          </a:xfrm>
        </p:grpSpPr>
        <p:sp>
          <p:nvSpPr>
            <p:cNvPr id="149" name="Google Shape;149;p18"/>
            <p:cNvSpPr/>
            <p:nvPr/>
          </p:nvSpPr>
          <p:spPr>
            <a:xfrm>
              <a:off x="1100950" y="238125"/>
              <a:ext cx="2897250" cy="2039250"/>
            </a:xfrm>
            <a:custGeom>
              <a:rect b="b" l="l" r="r" t="t"/>
              <a:pathLst>
                <a:path extrusionOk="0" h="81570" w="115890">
                  <a:moveTo>
                    <a:pt x="21419" y="0"/>
                  </a:moveTo>
                  <a:cubicBezTo>
                    <a:pt x="9581" y="0"/>
                    <a:pt x="0" y="9581"/>
                    <a:pt x="0" y="21419"/>
                  </a:cubicBezTo>
                  <a:lnTo>
                    <a:pt x="0" y="81569"/>
                  </a:lnTo>
                  <a:lnTo>
                    <a:pt x="35233" y="81569"/>
                  </a:lnTo>
                  <a:cubicBezTo>
                    <a:pt x="34980" y="79744"/>
                    <a:pt x="33991" y="78046"/>
                    <a:pt x="32420" y="77032"/>
                  </a:cubicBezTo>
                  <a:cubicBezTo>
                    <a:pt x="27781" y="74092"/>
                    <a:pt x="24815" y="68819"/>
                    <a:pt x="25145" y="62862"/>
                  </a:cubicBezTo>
                  <a:cubicBezTo>
                    <a:pt x="25576" y="54979"/>
                    <a:pt x="31989" y="48516"/>
                    <a:pt x="39872" y="48034"/>
                  </a:cubicBezTo>
                  <a:cubicBezTo>
                    <a:pt x="40217" y="48012"/>
                    <a:pt x="40561" y="48001"/>
                    <a:pt x="40901" y="48001"/>
                  </a:cubicBezTo>
                  <a:cubicBezTo>
                    <a:pt x="49610" y="48001"/>
                    <a:pt x="56652" y="55066"/>
                    <a:pt x="56652" y="63775"/>
                  </a:cubicBezTo>
                  <a:cubicBezTo>
                    <a:pt x="56652" y="69326"/>
                    <a:pt x="53763" y="74218"/>
                    <a:pt x="49403" y="77007"/>
                  </a:cubicBezTo>
                  <a:cubicBezTo>
                    <a:pt x="47831" y="78046"/>
                    <a:pt x="46792" y="79719"/>
                    <a:pt x="46538" y="81569"/>
                  </a:cubicBezTo>
                  <a:lnTo>
                    <a:pt x="81569" y="81569"/>
                  </a:lnTo>
                  <a:lnTo>
                    <a:pt x="81569" y="46716"/>
                  </a:lnTo>
                  <a:cubicBezTo>
                    <a:pt x="83521" y="46919"/>
                    <a:pt x="85270" y="47958"/>
                    <a:pt x="86334" y="49631"/>
                  </a:cubicBezTo>
                  <a:cubicBezTo>
                    <a:pt x="89148" y="53965"/>
                    <a:pt x="94015" y="56855"/>
                    <a:pt x="99591" y="56855"/>
                  </a:cubicBezTo>
                  <a:cubicBezTo>
                    <a:pt x="108640" y="56855"/>
                    <a:pt x="115890" y="49251"/>
                    <a:pt x="115332" y="40075"/>
                  </a:cubicBezTo>
                  <a:cubicBezTo>
                    <a:pt x="114825" y="32192"/>
                    <a:pt x="108387" y="25779"/>
                    <a:pt x="100504" y="25348"/>
                  </a:cubicBezTo>
                  <a:cubicBezTo>
                    <a:pt x="100204" y="25331"/>
                    <a:pt x="99907" y="25323"/>
                    <a:pt x="99611" y="25323"/>
                  </a:cubicBezTo>
                  <a:cubicBezTo>
                    <a:pt x="94023" y="25323"/>
                    <a:pt x="89126" y="28241"/>
                    <a:pt x="86309" y="32623"/>
                  </a:cubicBezTo>
                  <a:cubicBezTo>
                    <a:pt x="85270" y="34245"/>
                    <a:pt x="83495" y="35284"/>
                    <a:pt x="81569" y="35462"/>
                  </a:cubicBezTo>
                  <a:lnTo>
                    <a:pt x="81569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3140150" y="238125"/>
              <a:ext cx="2039900" cy="2889200"/>
            </a:xfrm>
            <a:custGeom>
              <a:rect b="b" l="l" r="r" t="t"/>
              <a:pathLst>
                <a:path extrusionOk="0" h="115568" w="81596">
                  <a:moveTo>
                    <a:pt x="1" y="0"/>
                  </a:moveTo>
                  <a:lnTo>
                    <a:pt x="1" y="35462"/>
                  </a:lnTo>
                  <a:cubicBezTo>
                    <a:pt x="1927" y="35284"/>
                    <a:pt x="3702" y="34245"/>
                    <a:pt x="4741" y="32623"/>
                  </a:cubicBezTo>
                  <a:cubicBezTo>
                    <a:pt x="7558" y="28241"/>
                    <a:pt x="12455" y="25323"/>
                    <a:pt x="18043" y="25323"/>
                  </a:cubicBezTo>
                  <a:cubicBezTo>
                    <a:pt x="18339" y="25323"/>
                    <a:pt x="18636" y="25331"/>
                    <a:pt x="18936" y="25348"/>
                  </a:cubicBezTo>
                  <a:cubicBezTo>
                    <a:pt x="26819" y="25779"/>
                    <a:pt x="33257" y="32192"/>
                    <a:pt x="33764" y="40075"/>
                  </a:cubicBezTo>
                  <a:cubicBezTo>
                    <a:pt x="34322" y="49251"/>
                    <a:pt x="27072" y="56855"/>
                    <a:pt x="18023" y="56855"/>
                  </a:cubicBezTo>
                  <a:cubicBezTo>
                    <a:pt x="12447" y="56855"/>
                    <a:pt x="7580" y="53965"/>
                    <a:pt x="4766" y="49631"/>
                  </a:cubicBezTo>
                  <a:cubicBezTo>
                    <a:pt x="3702" y="47958"/>
                    <a:pt x="1953" y="46919"/>
                    <a:pt x="1" y="46716"/>
                  </a:cubicBezTo>
                  <a:lnTo>
                    <a:pt x="1" y="81569"/>
                  </a:lnTo>
                  <a:lnTo>
                    <a:pt x="35082" y="81569"/>
                  </a:lnTo>
                  <a:cubicBezTo>
                    <a:pt x="34930" y="83572"/>
                    <a:pt x="33891" y="85447"/>
                    <a:pt x="32167" y="86563"/>
                  </a:cubicBezTo>
                  <a:cubicBezTo>
                    <a:pt x="27807" y="89351"/>
                    <a:pt x="24918" y="94243"/>
                    <a:pt x="24918" y="99794"/>
                  </a:cubicBezTo>
                  <a:cubicBezTo>
                    <a:pt x="24918" y="108503"/>
                    <a:pt x="31984" y="115568"/>
                    <a:pt x="40671" y="115568"/>
                  </a:cubicBezTo>
                  <a:cubicBezTo>
                    <a:pt x="41011" y="115568"/>
                    <a:pt x="41353" y="115557"/>
                    <a:pt x="41698" y="115535"/>
                  </a:cubicBezTo>
                  <a:cubicBezTo>
                    <a:pt x="49606" y="115028"/>
                    <a:pt x="55994" y="108590"/>
                    <a:pt x="56425" y="100707"/>
                  </a:cubicBezTo>
                  <a:cubicBezTo>
                    <a:pt x="56755" y="94750"/>
                    <a:pt x="53789" y="89478"/>
                    <a:pt x="49176" y="86512"/>
                  </a:cubicBezTo>
                  <a:cubicBezTo>
                    <a:pt x="47477" y="85447"/>
                    <a:pt x="46438" y="83572"/>
                    <a:pt x="46311" y="81569"/>
                  </a:cubicBezTo>
                  <a:lnTo>
                    <a:pt x="81595" y="81569"/>
                  </a:lnTo>
                  <a:lnTo>
                    <a:pt x="81595" y="21419"/>
                  </a:lnTo>
                  <a:cubicBezTo>
                    <a:pt x="81595" y="9581"/>
                    <a:pt x="71988" y="0"/>
                    <a:pt x="6015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4399300" y="238125"/>
              <a:ext cx="780750" cy="2039250"/>
            </a:xfrm>
            <a:custGeom>
              <a:rect b="b" l="l" r="r" t="t"/>
              <a:pathLst>
                <a:path extrusionOk="0" h="81570" w="31230">
                  <a:moveTo>
                    <a:pt x="1" y="0"/>
                  </a:moveTo>
                  <a:cubicBezTo>
                    <a:pt x="11838" y="0"/>
                    <a:pt x="21420" y="9581"/>
                    <a:pt x="21420" y="21419"/>
                  </a:cubicBezTo>
                  <a:lnTo>
                    <a:pt x="21420" y="81569"/>
                  </a:lnTo>
                  <a:lnTo>
                    <a:pt x="31229" y="81569"/>
                  </a:lnTo>
                  <a:lnTo>
                    <a:pt x="31229" y="21419"/>
                  </a:lnTo>
                  <a:cubicBezTo>
                    <a:pt x="31229" y="9581"/>
                    <a:pt x="21622" y="0"/>
                    <a:pt x="97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4034925" y="2277350"/>
              <a:ext cx="524100" cy="849925"/>
            </a:xfrm>
            <a:custGeom>
              <a:rect b="b" l="l" r="r" t="t"/>
              <a:pathLst>
                <a:path extrusionOk="0" h="33997" w="20964">
                  <a:moveTo>
                    <a:pt x="711" y="0"/>
                  </a:moveTo>
                  <a:cubicBezTo>
                    <a:pt x="863" y="2003"/>
                    <a:pt x="1902" y="3878"/>
                    <a:pt x="3600" y="4943"/>
                  </a:cubicBezTo>
                  <a:cubicBezTo>
                    <a:pt x="8214" y="7909"/>
                    <a:pt x="11179" y="13181"/>
                    <a:pt x="10850" y="19138"/>
                  </a:cubicBezTo>
                  <a:cubicBezTo>
                    <a:pt x="10495" y="25677"/>
                    <a:pt x="6008" y="31229"/>
                    <a:pt x="1" y="33206"/>
                  </a:cubicBezTo>
                  <a:cubicBezTo>
                    <a:pt x="1558" y="33718"/>
                    <a:pt x="3222" y="33996"/>
                    <a:pt x="4934" y="33996"/>
                  </a:cubicBezTo>
                  <a:cubicBezTo>
                    <a:pt x="5257" y="33996"/>
                    <a:pt x="5581" y="33986"/>
                    <a:pt x="5907" y="33966"/>
                  </a:cubicBezTo>
                  <a:cubicBezTo>
                    <a:pt x="13815" y="33459"/>
                    <a:pt x="20203" y="27021"/>
                    <a:pt x="20634" y="19138"/>
                  </a:cubicBezTo>
                  <a:cubicBezTo>
                    <a:pt x="20964" y="13181"/>
                    <a:pt x="17998" y="7909"/>
                    <a:pt x="13385" y="4943"/>
                  </a:cubicBezTo>
                  <a:cubicBezTo>
                    <a:pt x="11686" y="3878"/>
                    <a:pt x="10647" y="2003"/>
                    <a:pt x="105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3611000" y="3433825"/>
              <a:ext cx="2897275" cy="2039900"/>
            </a:xfrm>
            <a:custGeom>
              <a:rect b="b" l="l" r="r" t="t"/>
              <a:pathLst>
                <a:path extrusionOk="0" h="81596" w="115891">
                  <a:moveTo>
                    <a:pt x="34321" y="1"/>
                  </a:moveTo>
                  <a:lnTo>
                    <a:pt x="34321" y="35285"/>
                  </a:lnTo>
                  <a:cubicBezTo>
                    <a:pt x="32395" y="35082"/>
                    <a:pt x="30620" y="34043"/>
                    <a:pt x="29556" y="32370"/>
                  </a:cubicBezTo>
                  <a:cubicBezTo>
                    <a:pt x="26742" y="28010"/>
                    <a:pt x="21875" y="25120"/>
                    <a:pt x="16299" y="25120"/>
                  </a:cubicBezTo>
                  <a:cubicBezTo>
                    <a:pt x="7250" y="25120"/>
                    <a:pt x="0" y="32750"/>
                    <a:pt x="558" y="41926"/>
                  </a:cubicBezTo>
                  <a:cubicBezTo>
                    <a:pt x="1065" y="49809"/>
                    <a:pt x="7503" y="56197"/>
                    <a:pt x="15412" y="56653"/>
                  </a:cubicBezTo>
                  <a:cubicBezTo>
                    <a:pt x="15711" y="56670"/>
                    <a:pt x="16009" y="56678"/>
                    <a:pt x="16305" y="56678"/>
                  </a:cubicBezTo>
                  <a:cubicBezTo>
                    <a:pt x="21893" y="56678"/>
                    <a:pt x="26789" y="53760"/>
                    <a:pt x="29581" y="49378"/>
                  </a:cubicBezTo>
                  <a:cubicBezTo>
                    <a:pt x="30646" y="47756"/>
                    <a:pt x="32395" y="46717"/>
                    <a:pt x="34321" y="46539"/>
                  </a:cubicBezTo>
                  <a:lnTo>
                    <a:pt x="34321" y="81595"/>
                  </a:lnTo>
                  <a:lnTo>
                    <a:pt x="94471" y="81595"/>
                  </a:lnTo>
                  <a:cubicBezTo>
                    <a:pt x="106309" y="81595"/>
                    <a:pt x="115890" y="71988"/>
                    <a:pt x="115890" y="60176"/>
                  </a:cubicBezTo>
                  <a:lnTo>
                    <a:pt x="115890" y="1"/>
                  </a:lnTo>
                  <a:lnTo>
                    <a:pt x="80606" y="1"/>
                  </a:lnTo>
                  <a:cubicBezTo>
                    <a:pt x="80758" y="2003"/>
                    <a:pt x="81797" y="3879"/>
                    <a:pt x="83496" y="4944"/>
                  </a:cubicBezTo>
                  <a:cubicBezTo>
                    <a:pt x="88109" y="7909"/>
                    <a:pt x="91075" y="13182"/>
                    <a:pt x="90745" y="19138"/>
                  </a:cubicBezTo>
                  <a:cubicBezTo>
                    <a:pt x="90314" y="27022"/>
                    <a:pt x="83901" y="33485"/>
                    <a:pt x="76018" y="33967"/>
                  </a:cubicBezTo>
                  <a:cubicBezTo>
                    <a:pt x="75673" y="33989"/>
                    <a:pt x="75330" y="34000"/>
                    <a:pt x="74989" y="34000"/>
                  </a:cubicBezTo>
                  <a:cubicBezTo>
                    <a:pt x="66281" y="34000"/>
                    <a:pt x="59238" y="26934"/>
                    <a:pt x="59238" y="18226"/>
                  </a:cubicBezTo>
                  <a:cubicBezTo>
                    <a:pt x="59238" y="12675"/>
                    <a:pt x="62128" y="7783"/>
                    <a:pt x="66487" y="4994"/>
                  </a:cubicBezTo>
                  <a:cubicBezTo>
                    <a:pt x="68186" y="3879"/>
                    <a:pt x="69250" y="2029"/>
                    <a:pt x="6940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4847325" y="3433825"/>
              <a:ext cx="516500" cy="850000"/>
            </a:xfrm>
            <a:custGeom>
              <a:rect b="b" l="l" r="r" t="t"/>
              <a:pathLst>
                <a:path extrusionOk="0" h="34000" w="20660">
                  <a:moveTo>
                    <a:pt x="10165" y="1"/>
                  </a:moveTo>
                  <a:cubicBezTo>
                    <a:pt x="10013" y="2029"/>
                    <a:pt x="8948" y="3879"/>
                    <a:pt x="7250" y="4994"/>
                  </a:cubicBezTo>
                  <a:cubicBezTo>
                    <a:pt x="2890" y="7783"/>
                    <a:pt x="1" y="12675"/>
                    <a:pt x="1" y="18226"/>
                  </a:cubicBezTo>
                  <a:cubicBezTo>
                    <a:pt x="1" y="26934"/>
                    <a:pt x="7043" y="34000"/>
                    <a:pt x="15752" y="34000"/>
                  </a:cubicBezTo>
                  <a:cubicBezTo>
                    <a:pt x="16092" y="34000"/>
                    <a:pt x="16435" y="33989"/>
                    <a:pt x="16781" y="33967"/>
                  </a:cubicBezTo>
                  <a:cubicBezTo>
                    <a:pt x="18124" y="33891"/>
                    <a:pt x="19417" y="33637"/>
                    <a:pt x="20659" y="33232"/>
                  </a:cubicBezTo>
                  <a:cubicBezTo>
                    <a:pt x="14348" y="31153"/>
                    <a:pt x="9785" y="25222"/>
                    <a:pt x="9785" y="18226"/>
                  </a:cubicBezTo>
                  <a:cubicBezTo>
                    <a:pt x="9785" y="12675"/>
                    <a:pt x="12675" y="7783"/>
                    <a:pt x="17034" y="4994"/>
                  </a:cubicBezTo>
                  <a:cubicBezTo>
                    <a:pt x="18733" y="3879"/>
                    <a:pt x="19797" y="2029"/>
                    <a:pt x="19949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5728175" y="3433825"/>
              <a:ext cx="780100" cy="2039900"/>
            </a:xfrm>
            <a:custGeom>
              <a:rect b="b" l="l" r="r" t="t"/>
              <a:pathLst>
                <a:path extrusionOk="0" h="81596" w="31204">
                  <a:moveTo>
                    <a:pt x="21419" y="1"/>
                  </a:moveTo>
                  <a:lnTo>
                    <a:pt x="21419" y="60176"/>
                  </a:lnTo>
                  <a:cubicBezTo>
                    <a:pt x="21419" y="71988"/>
                    <a:pt x="11837" y="81595"/>
                    <a:pt x="0" y="81595"/>
                  </a:cubicBezTo>
                  <a:lnTo>
                    <a:pt x="9784" y="81595"/>
                  </a:lnTo>
                  <a:cubicBezTo>
                    <a:pt x="21622" y="81595"/>
                    <a:pt x="31203" y="71988"/>
                    <a:pt x="31203" y="60176"/>
                  </a:cubicBezTo>
                  <a:lnTo>
                    <a:pt x="31203" y="1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1100950" y="1438150"/>
              <a:ext cx="2039225" cy="2879075"/>
            </a:xfrm>
            <a:custGeom>
              <a:rect b="b" l="l" r="r" t="t"/>
              <a:pathLst>
                <a:path extrusionOk="0" h="115163" w="81569">
                  <a:moveTo>
                    <a:pt x="40901" y="0"/>
                  </a:moveTo>
                  <a:cubicBezTo>
                    <a:pt x="40561" y="0"/>
                    <a:pt x="40217" y="11"/>
                    <a:pt x="39872" y="33"/>
                  </a:cubicBezTo>
                  <a:cubicBezTo>
                    <a:pt x="31989" y="515"/>
                    <a:pt x="25576" y="6978"/>
                    <a:pt x="25145" y="14861"/>
                  </a:cubicBezTo>
                  <a:cubicBezTo>
                    <a:pt x="24815" y="20818"/>
                    <a:pt x="27781" y="26091"/>
                    <a:pt x="32420" y="29031"/>
                  </a:cubicBezTo>
                  <a:cubicBezTo>
                    <a:pt x="33991" y="30045"/>
                    <a:pt x="34980" y="31743"/>
                    <a:pt x="35233" y="33568"/>
                  </a:cubicBezTo>
                  <a:lnTo>
                    <a:pt x="0" y="33568"/>
                  </a:lnTo>
                  <a:lnTo>
                    <a:pt x="0" y="93718"/>
                  </a:lnTo>
                  <a:cubicBezTo>
                    <a:pt x="0" y="105556"/>
                    <a:pt x="9581" y="115163"/>
                    <a:pt x="21419" y="115163"/>
                  </a:cubicBezTo>
                  <a:lnTo>
                    <a:pt x="81569" y="115163"/>
                  </a:lnTo>
                  <a:lnTo>
                    <a:pt x="81569" y="80081"/>
                  </a:lnTo>
                  <a:cubicBezTo>
                    <a:pt x="79668" y="80284"/>
                    <a:pt x="77894" y="81298"/>
                    <a:pt x="76829" y="82946"/>
                  </a:cubicBezTo>
                  <a:cubicBezTo>
                    <a:pt x="74036" y="87327"/>
                    <a:pt x="69140" y="90245"/>
                    <a:pt x="63552" y="90245"/>
                  </a:cubicBezTo>
                  <a:cubicBezTo>
                    <a:pt x="63257" y="90245"/>
                    <a:pt x="62959" y="90237"/>
                    <a:pt x="62660" y="90220"/>
                  </a:cubicBezTo>
                  <a:cubicBezTo>
                    <a:pt x="54776" y="89764"/>
                    <a:pt x="48313" y="83376"/>
                    <a:pt x="47831" y="75493"/>
                  </a:cubicBezTo>
                  <a:cubicBezTo>
                    <a:pt x="47248" y="66317"/>
                    <a:pt x="54523" y="58688"/>
                    <a:pt x="63572" y="58688"/>
                  </a:cubicBezTo>
                  <a:cubicBezTo>
                    <a:pt x="69123" y="58688"/>
                    <a:pt x="74015" y="61577"/>
                    <a:pt x="76804" y="65937"/>
                  </a:cubicBezTo>
                  <a:cubicBezTo>
                    <a:pt x="77868" y="67585"/>
                    <a:pt x="79643" y="68624"/>
                    <a:pt x="81569" y="68827"/>
                  </a:cubicBezTo>
                  <a:lnTo>
                    <a:pt x="81569" y="33568"/>
                  </a:lnTo>
                  <a:lnTo>
                    <a:pt x="46538" y="33568"/>
                  </a:lnTo>
                  <a:cubicBezTo>
                    <a:pt x="46792" y="31718"/>
                    <a:pt x="47831" y="30045"/>
                    <a:pt x="49403" y="29006"/>
                  </a:cubicBezTo>
                  <a:cubicBezTo>
                    <a:pt x="53763" y="26217"/>
                    <a:pt x="56652" y="21325"/>
                    <a:pt x="56652" y="15774"/>
                  </a:cubicBezTo>
                  <a:cubicBezTo>
                    <a:pt x="56652" y="7065"/>
                    <a:pt x="49610" y="0"/>
                    <a:pt x="4090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7" name="Google Shape;1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4"/>
            <a:ext cx="1722301" cy="1172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За Текстилната Фабрика</a:t>
            </a:r>
            <a:endParaRPr/>
          </a:p>
        </p:txBody>
      </p:sp>
      <p:pic>
        <p:nvPicPr>
          <p:cNvPr id="164" name="Google Shape;164;p19"/>
          <p:cNvPicPr preferRelativeResize="0"/>
          <p:nvPr/>
        </p:nvPicPr>
        <p:blipFill rotWithShape="1">
          <a:blip r:embed="rId3">
            <a:alphaModFix/>
          </a:blip>
          <a:srcRect b="18486" l="0" r="0" t="18486"/>
          <a:stretch/>
        </p:blipFill>
        <p:spPr>
          <a:xfrm>
            <a:off x="5656850" y="2935425"/>
            <a:ext cx="3599450" cy="170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>
            <p:ph idx="1" type="subTitle"/>
          </p:nvPr>
        </p:nvSpPr>
        <p:spPr>
          <a:xfrm>
            <a:off x="71450" y="2935425"/>
            <a:ext cx="2392500" cy="92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СЪБИТИЙНИЯ ЦЕНТЪР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19"/>
          <p:cNvPicPr preferRelativeResize="0"/>
          <p:nvPr/>
        </p:nvPicPr>
        <p:blipFill rotWithShape="1">
          <a:blip r:embed="rId4">
            <a:alphaModFix/>
          </a:blip>
          <a:srcRect b="21459" l="0" r="0" t="21465"/>
          <a:stretch/>
        </p:blipFill>
        <p:spPr>
          <a:xfrm>
            <a:off x="0" y="1249500"/>
            <a:ext cx="3729054" cy="159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5">
            <a:alphaModFix/>
          </a:blip>
          <a:srcRect b="12501" l="0" r="0" t="12501"/>
          <a:stretch/>
        </p:blipFill>
        <p:spPr>
          <a:xfrm>
            <a:off x="3831000" y="2935425"/>
            <a:ext cx="1702649" cy="17026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>
            <p:ph idx="2" type="subTitle"/>
          </p:nvPr>
        </p:nvSpPr>
        <p:spPr>
          <a:xfrm>
            <a:off x="4185300" y="1448250"/>
            <a:ext cx="2392500" cy="12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Сградата е от периода 1920 – 1925 година и през нея са минали десетки поколения работници и ученици. Включително бащата на Марина.</a:t>
            </a:r>
            <a:endParaRPr/>
          </a:p>
        </p:txBody>
      </p:sp>
      <p:sp>
        <p:nvSpPr>
          <p:cNvPr id="169" name="Google Shape;169;p19"/>
          <p:cNvSpPr/>
          <p:nvPr/>
        </p:nvSpPr>
        <p:spPr>
          <a:xfrm>
            <a:off x="7034050" y="1667113"/>
            <a:ext cx="2109900" cy="762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" y="0"/>
            <a:ext cx="1888651" cy="12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5403" y="2935426"/>
            <a:ext cx="2535602" cy="1702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Потенциала на сградата като Събитиен Център</a:t>
            </a:r>
            <a:endParaRPr/>
          </a:p>
        </p:txBody>
      </p:sp>
      <p:sp>
        <p:nvSpPr>
          <p:cNvPr id="178" name="Google Shape;178;p20"/>
          <p:cNvSpPr txBox="1"/>
          <p:nvPr>
            <p:ph idx="1" type="subTitle"/>
          </p:nvPr>
        </p:nvSpPr>
        <p:spPr>
          <a:xfrm>
            <a:off x="5093550" y="2021075"/>
            <a:ext cx="3871500" cy="27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Реконструкцията и укрепването</a:t>
            </a:r>
            <a:r>
              <a:rPr lang="es"/>
              <a:t> на такава сграда ще е в пъти по-изгодно за Общината, от изграждането на нова.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Запазването</a:t>
            </a:r>
            <a:r>
              <a:rPr lang="es"/>
              <a:t> на подобен тип индустриална сграда, в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центъра на града</a:t>
            </a:r>
            <a:r>
              <a:rPr lang="es"/>
              <a:t> ще отличи Враца от останалите български градове и ще я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направи привлекателен център </a:t>
            </a:r>
            <a:r>
              <a:rPr lang="es"/>
              <a:t>н</a:t>
            </a:r>
            <a:r>
              <a:rPr lang="es"/>
              <a:t>а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Събитийната индустрия в Северозападна България </a:t>
            </a:r>
            <a:r>
              <a:rPr lang="es"/>
              <a:t>(и първият такъв )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s"/>
              <a:t>. Близостта на Фабриката до главни пътни артерии, основни гари и градския център, ще разграничи Фабриката от всички други места, предоставящи подобни площи.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Силна страна на Фабриката е ѝ б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лизостта до София и Летището</a:t>
            </a:r>
            <a:r>
              <a:rPr lang="es"/>
              <a:t>, час и 30 мин делят Галерията от основната ѝ публика, привлечена от АРТ  инсталации, музикални проекти, светлинни и 3D произведения и концептуални форми на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 визуално изкуство и семинари, експо и др. и то в урбанизирана среда.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" name="Google Shape;179;p20"/>
          <p:cNvSpPr txBox="1"/>
          <p:nvPr>
            <p:ph idx="2" type="subTitle"/>
          </p:nvPr>
        </p:nvSpPr>
        <p:spPr>
          <a:xfrm>
            <a:off x="4921950" y="799550"/>
            <a:ext cx="4043100" cy="1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rPr lang="es"/>
              <a:t>Сградата е с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разкошен индустриален дизайн</a:t>
            </a:r>
            <a:r>
              <a:rPr lang="es"/>
              <a:t>. Монолитна конструкция, която е с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перфектната естествена светлина</a:t>
            </a:r>
            <a:r>
              <a:rPr lang="es"/>
              <a:t> и едрогабаритни размери на помещенията. Самата ѝ цел е да побира големи,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мега машини и конструкции</a:t>
            </a:r>
            <a:r>
              <a:rPr lang="es"/>
              <a:t>, което я прави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идеалното поле за изява на мащабни арт проекти и инсталации, корпоративни и бизнес събития, образователни и развлекателни мероприятия. 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80" name="Google Shape;180;p20"/>
          <p:cNvCxnSpPr/>
          <p:nvPr/>
        </p:nvCxnSpPr>
        <p:spPr>
          <a:xfrm flipH="1">
            <a:off x="2834500" y="2078825"/>
            <a:ext cx="5802300" cy="13200"/>
          </a:xfrm>
          <a:prstGeom prst="straightConnector1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81" name="Google Shape;181;p20"/>
          <p:cNvCxnSpPr>
            <a:stCxn id="178" idx="1"/>
          </p:cNvCxnSpPr>
          <p:nvPr/>
        </p:nvCxnSpPr>
        <p:spPr>
          <a:xfrm rot="10800000">
            <a:off x="3643350" y="2936075"/>
            <a:ext cx="1450200" cy="453300"/>
          </a:xfrm>
          <a:prstGeom prst="straightConnector1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med" w="med" type="oval"/>
            <a:tailEnd len="med" w="med" type="oval"/>
          </a:ln>
        </p:spPr>
      </p:cxnSp>
      <p:pic>
        <p:nvPicPr>
          <p:cNvPr id="182" name="Google Shape;18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5" y="0"/>
            <a:ext cx="1971351" cy="11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 flipH="1" rot="10800000">
            <a:off x="410875" y="222725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1"/>
          <p:cNvSpPr txBox="1"/>
          <p:nvPr>
            <p:ph type="ctrTitle"/>
          </p:nvPr>
        </p:nvSpPr>
        <p:spPr>
          <a:xfrm>
            <a:off x="248175" y="133925"/>
            <a:ext cx="67884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Индустриалните сгради на Фабриката</a:t>
            </a:r>
            <a:endParaRPr/>
          </a:p>
        </p:txBody>
      </p:sp>
      <p:sp>
        <p:nvSpPr>
          <p:cNvPr id="189" name="Google Shape;189;p21"/>
          <p:cNvSpPr/>
          <p:nvPr/>
        </p:nvSpPr>
        <p:spPr>
          <a:xfrm>
            <a:off x="6712500" y="-8100"/>
            <a:ext cx="2162100" cy="5151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1"/>
          <p:cNvSpPr txBox="1"/>
          <p:nvPr>
            <p:ph type="ctrTitle"/>
          </p:nvPr>
        </p:nvSpPr>
        <p:spPr>
          <a:xfrm>
            <a:off x="6843300" y="2156238"/>
            <a:ext cx="19005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СГРАДАТА</a:t>
            </a:r>
            <a:endParaRPr sz="1400"/>
          </a:p>
        </p:txBody>
      </p:sp>
      <p:sp>
        <p:nvSpPr>
          <p:cNvPr id="191" name="Google Shape;191;p21"/>
          <p:cNvSpPr txBox="1"/>
          <p:nvPr>
            <p:ph idx="4294967295" type="subTitle"/>
          </p:nvPr>
        </p:nvSpPr>
        <p:spPr>
          <a:xfrm>
            <a:off x="6684150" y="2935725"/>
            <a:ext cx="2163900" cy="22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"/>
                <a:ea typeface="Nunito"/>
                <a:cs typeface="Nunito"/>
                <a:sym typeface="Nunito"/>
              </a:rPr>
              <a:t>Фабриката разполага с разнообразие от:</a:t>
            </a:r>
            <a:endParaRPr sz="900">
              <a:latin typeface="Nunito"/>
              <a:ea typeface="Nunito"/>
              <a:cs typeface="Nunito"/>
              <a:sym typeface="Nunito"/>
            </a:endParaRPr>
          </a:p>
          <a:p>
            <a:pPr indent="-285750" lvl="0" marL="457200" rtl="0" algn="l">
              <a:spcBef>
                <a:spcPts val="1600"/>
              </a:spcBef>
              <a:spcAft>
                <a:spcPts val="0"/>
              </a:spcAft>
              <a:buSzPts val="900"/>
              <a:buFont typeface="Nunito"/>
              <a:buChar char="●"/>
            </a:pP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Пристройки - 5 бр.</a:t>
            </a:r>
            <a:endParaRPr b="1" sz="900">
              <a:latin typeface="Nunito"/>
              <a:ea typeface="Nunito"/>
              <a:cs typeface="Nunito"/>
              <a:sym typeface="Nuni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Nunito"/>
              <a:buChar char="●"/>
            </a:pP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Вътрешни зали - 3 бр. </a:t>
            </a:r>
            <a:endParaRPr b="1" sz="900">
              <a:latin typeface="Nunito"/>
              <a:ea typeface="Nunito"/>
              <a:cs typeface="Nunito"/>
              <a:sym typeface="Nuni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Nunito"/>
              <a:buChar char="●"/>
            </a:pP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Кабинети - 2 бр. </a:t>
            </a:r>
            <a:endParaRPr b="1" sz="900">
              <a:latin typeface="Nunito"/>
              <a:ea typeface="Nunito"/>
              <a:cs typeface="Nunito"/>
              <a:sym typeface="Nuni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Nunito"/>
              <a:buChar char="●"/>
            </a:pP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Преден двор - 1 дкр. </a:t>
            </a:r>
            <a:endParaRPr b="1" sz="900">
              <a:latin typeface="Nunito"/>
              <a:ea typeface="Nunito"/>
              <a:cs typeface="Nunito"/>
              <a:sym typeface="Nuni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Nunito"/>
              <a:buChar char="●"/>
            </a:pP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Вътрешен двор - 200 кв. </a:t>
            </a:r>
            <a:endParaRPr b="1" sz="9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92" name="Google Shape;192;p21"/>
          <p:cNvCxnSpPr/>
          <p:nvPr/>
        </p:nvCxnSpPr>
        <p:spPr>
          <a:xfrm>
            <a:off x="7364850" y="2501538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3" name="Google Shape;193;p21"/>
          <p:cNvSpPr txBox="1"/>
          <p:nvPr>
            <p:ph type="ctrTitle"/>
          </p:nvPr>
        </p:nvSpPr>
        <p:spPr>
          <a:xfrm>
            <a:off x="6711600" y="2614325"/>
            <a:ext cx="21639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Разпределение</a:t>
            </a:r>
            <a:endParaRPr sz="1000"/>
          </a:p>
        </p:txBody>
      </p:sp>
      <p:pic>
        <p:nvPicPr>
          <p:cNvPr id="194" name="Google Shape;194;p21"/>
          <p:cNvPicPr preferRelativeResize="0"/>
          <p:nvPr/>
        </p:nvPicPr>
        <p:blipFill rotWithShape="1">
          <a:blip r:embed="rId3">
            <a:alphaModFix/>
          </a:blip>
          <a:srcRect b="6679" l="0" r="0" t="6679"/>
          <a:stretch/>
        </p:blipFill>
        <p:spPr>
          <a:xfrm>
            <a:off x="6684150" y="133919"/>
            <a:ext cx="2218801" cy="190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75" y="614517"/>
            <a:ext cx="6563126" cy="4375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/>
          <p:nvPr/>
        </p:nvSpPr>
        <p:spPr>
          <a:xfrm flipH="1" rot="10800000">
            <a:off x="60580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2"/>
          <p:cNvSpPr txBox="1"/>
          <p:nvPr>
            <p:ph type="ctrTitle"/>
          </p:nvPr>
        </p:nvSpPr>
        <p:spPr>
          <a:xfrm>
            <a:off x="2173875" y="7333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Дворът на Фабриката</a:t>
            </a:r>
            <a:endParaRPr/>
          </a:p>
        </p:txBody>
      </p:sp>
      <p:sp>
        <p:nvSpPr>
          <p:cNvPr id="202" name="Google Shape;202;p22"/>
          <p:cNvSpPr/>
          <p:nvPr/>
        </p:nvSpPr>
        <p:spPr>
          <a:xfrm flipH="1" rot="10800000">
            <a:off x="0" y="0"/>
            <a:ext cx="885900" cy="3693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2"/>
          <p:cNvSpPr/>
          <p:nvPr/>
        </p:nvSpPr>
        <p:spPr>
          <a:xfrm flipH="1" rot="10800000">
            <a:off x="8711250" y="2407500"/>
            <a:ext cx="432900" cy="2736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5778" y="4291375"/>
            <a:ext cx="1455476" cy="81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875" y="-33026"/>
            <a:ext cx="7659957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5965025" y="1126325"/>
            <a:ext cx="27462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Nunito Light"/>
                <a:ea typeface="Nunito Light"/>
                <a:cs typeface="Nunito Light"/>
                <a:sym typeface="Nunito Light"/>
              </a:rPr>
              <a:t>В дворът, който е приблизително 1 дкр. спокойно може да се обособят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места за паркиране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заведения за хранене 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и почивка. 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/>
          <p:nvPr/>
        </p:nvSpPr>
        <p:spPr>
          <a:xfrm flipH="1" rot="10800000">
            <a:off x="902575" y="219775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3"/>
          <p:cNvSpPr txBox="1"/>
          <p:nvPr>
            <p:ph type="ctrTitle"/>
          </p:nvPr>
        </p:nvSpPr>
        <p:spPr>
          <a:xfrm>
            <a:off x="0" y="130975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Пристройки</a:t>
            </a:r>
            <a:r>
              <a:rPr lang="es"/>
              <a:t> на Фабриката</a:t>
            </a:r>
            <a:endParaRPr/>
          </a:p>
        </p:txBody>
      </p:sp>
      <p:sp>
        <p:nvSpPr>
          <p:cNvPr id="213" name="Google Shape;213;p23"/>
          <p:cNvSpPr/>
          <p:nvPr/>
        </p:nvSpPr>
        <p:spPr>
          <a:xfrm flipH="1" rot="10800000">
            <a:off x="8120050" y="130975"/>
            <a:ext cx="885900" cy="3693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3"/>
          <p:cNvSpPr/>
          <p:nvPr/>
        </p:nvSpPr>
        <p:spPr>
          <a:xfrm flipH="1" rot="10800000">
            <a:off x="0" y="2407500"/>
            <a:ext cx="432900" cy="2736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03" y="4291375"/>
            <a:ext cx="1455476" cy="81909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3"/>
          <p:cNvSpPr txBox="1"/>
          <p:nvPr/>
        </p:nvSpPr>
        <p:spPr>
          <a:xfrm>
            <a:off x="88200" y="566725"/>
            <a:ext cx="2746200" cy="20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Nunito Light"/>
                <a:ea typeface="Nunito Light"/>
                <a:cs typeface="Nunito Light"/>
                <a:sym typeface="Nunito Light"/>
              </a:rPr>
              <a:t>На територията на Фабриката има няколко пристройки, които биха могли да се използват като:</a:t>
            </a:r>
            <a:endParaRPr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Кабинети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Конферентни зали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Учебни кабинети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Складове и Сервизни помещения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17" name="Google Shape;21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6550" y="907708"/>
            <a:ext cx="6280203" cy="451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"/>
          <p:cNvSpPr/>
          <p:nvPr/>
        </p:nvSpPr>
        <p:spPr>
          <a:xfrm flipH="1" rot="10800000">
            <a:off x="60580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4"/>
          <p:cNvSpPr txBox="1"/>
          <p:nvPr>
            <p:ph type="ctrTitle"/>
          </p:nvPr>
        </p:nvSpPr>
        <p:spPr>
          <a:xfrm>
            <a:off x="2173875" y="7333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Залите</a:t>
            </a:r>
            <a:r>
              <a:rPr lang="es"/>
              <a:t> на Фабриката</a:t>
            </a:r>
            <a:endParaRPr/>
          </a:p>
        </p:txBody>
      </p:sp>
      <p:sp>
        <p:nvSpPr>
          <p:cNvPr id="224" name="Google Shape;224;p24"/>
          <p:cNvSpPr/>
          <p:nvPr/>
        </p:nvSpPr>
        <p:spPr>
          <a:xfrm flipH="1" rot="10800000">
            <a:off x="0" y="0"/>
            <a:ext cx="885900" cy="3693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/>
          <p:nvPr/>
        </p:nvSpPr>
        <p:spPr>
          <a:xfrm flipH="1" rot="10800000">
            <a:off x="8711250" y="2407500"/>
            <a:ext cx="432900" cy="2736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5778" y="4291375"/>
            <a:ext cx="1455476" cy="81909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5965025" y="1126325"/>
            <a:ext cx="27462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Залите на Фабриката са общо три големи пространства. 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Nunito Light"/>
                <a:ea typeface="Nunito Light"/>
                <a:cs typeface="Nunito Light"/>
                <a:sym typeface="Nunito Light"/>
              </a:rPr>
              <a:t>Една е самостоятелна с пр. размери 30 х 30м, другите са преходни, като по-голямата е 20 х 15м и 10 х 15м с преходна арка, между двете.</a:t>
            </a:r>
            <a:endParaRPr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Nunito Light"/>
                <a:ea typeface="Nunito Light"/>
                <a:cs typeface="Nunito Light"/>
                <a:sym typeface="Nunito Light"/>
              </a:rPr>
              <a:t>Предназначенията им са неограничени: </a:t>
            </a:r>
            <a:endParaRPr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Галерийни пространства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Експо зали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Покрити фермерски базари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Изложения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Конференции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 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Nunito"/>
                <a:ea typeface="Nunito"/>
                <a:cs typeface="Nunito"/>
                <a:sym typeface="Nunito"/>
              </a:rPr>
              <a:t>и много други. 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625" y="598147"/>
            <a:ext cx="6280203" cy="4512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/>
          <p:nvPr/>
        </p:nvSpPr>
        <p:spPr>
          <a:xfrm flipH="1" rot="10800000">
            <a:off x="7750900" y="2293175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5"/>
          <p:cNvSpPr txBox="1"/>
          <p:nvPr>
            <p:ph type="ctrTitle"/>
          </p:nvPr>
        </p:nvSpPr>
        <p:spPr>
          <a:xfrm>
            <a:off x="2595550" y="2204375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ФАБРИКАТА- </a:t>
            </a:r>
            <a:r>
              <a:rPr lang="es"/>
              <a:t> Събитиен Център</a:t>
            </a:r>
            <a:endParaRPr/>
          </a:p>
        </p:txBody>
      </p:sp>
      <p:cxnSp>
        <p:nvCxnSpPr>
          <p:cNvPr id="235" name="Google Shape;235;p25"/>
          <p:cNvCxnSpPr/>
          <p:nvPr/>
        </p:nvCxnSpPr>
        <p:spPr>
          <a:xfrm rot="10800000">
            <a:off x="3589375" y="2555100"/>
            <a:ext cx="5190300" cy="33300"/>
          </a:xfrm>
          <a:prstGeom prst="straightConnector1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med" w="med" type="oval"/>
            <a:tailEnd len="med" w="med" type="oval"/>
          </a:ln>
        </p:spPr>
      </p:cxnSp>
      <p:pic>
        <p:nvPicPr>
          <p:cNvPr id="236" name="Google Shape;2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5" y="0"/>
            <a:ext cx="1971351" cy="11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6"/>
          <p:cNvSpPr txBox="1"/>
          <p:nvPr>
            <p:ph type="ctrTitle"/>
          </p:nvPr>
        </p:nvSpPr>
        <p:spPr>
          <a:xfrm>
            <a:off x="2193675" y="594600"/>
            <a:ext cx="6280200" cy="7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400">
                <a:solidFill>
                  <a:schemeClr val="dk1"/>
                </a:solidFill>
              </a:rPr>
              <a:t>Ч</a:t>
            </a:r>
            <a:r>
              <a:rPr b="1" lang="es" sz="1400">
                <a:solidFill>
                  <a:schemeClr val="dk1"/>
                </a:solidFill>
              </a:rPr>
              <a:t>аст от събитията проведени през 2019 на</a:t>
            </a:r>
            <a:endParaRPr b="1" sz="1400">
              <a:solidFill>
                <a:schemeClr val="dk1"/>
              </a:solidFill>
            </a:endParaRPr>
          </a:p>
          <a:p>
            <a:pPr indent="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400">
                <a:solidFill>
                  <a:schemeClr val="dk1"/>
                </a:solidFill>
              </a:rPr>
              <a:t>старото Солунско пристанище, превърнато в Event Center: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26"/>
          <p:cNvPicPr preferRelativeResize="0"/>
          <p:nvPr/>
        </p:nvPicPr>
        <p:blipFill rotWithShape="1">
          <a:blip r:embed="rId3">
            <a:alphaModFix/>
          </a:blip>
          <a:srcRect b="14545" l="0" r="0" t="14537"/>
          <a:stretch/>
        </p:blipFill>
        <p:spPr>
          <a:xfrm>
            <a:off x="5656850" y="2935425"/>
            <a:ext cx="3599450" cy="170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6"/>
          <p:cNvPicPr preferRelativeResize="0"/>
          <p:nvPr/>
        </p:nvPicPr>
        <p:blipFill rotWithShape="1">
          <a:blip r:embed="rId4">
            <a:alphaModFix/>
          </a:blip>
          <a:srcRect b="21461" l="0" r="0" t="21461"/>
          <a:stretch/>
        </p:blipFill>
        <p:spPr>
          <a:xfrm>
            <a:off x="0" y="1249513"/>
            <a:ext cx="3729053" cy="159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6"/>
          <p:cNvPicPr preferRelativeResize="0"/>
          <p:nvPr/>
        </p:nvPicPr>
        <p:blipFill rotWithShape="1">
          <a:blip r:embed="rId5">
            <a:alphaModFix/>
          </a:blip>
          <a:srcRect b="0" l="16683" r="16689" t="0"/>
          <a:stretch/>
        </p:blipFill>
        <p:spPr>
          <a:xfrm>
            <a:off x="3831000" y="2935425"/>
            <a:ext cx="1702648" cy="170260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6"/>
          <p:cNvSpPr txBox="1"/>
          <p:nvPr>
            <p:ph idx="2" type="subTitle"/>
          </p:nvPr>
        </p:nvSpPr>
        <p:spPr>
          <a:xfrm>
            <a:off x="3827425" y="1486013"/>
            <a:ext cx="2392500" cy="12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57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</a:pPr>
            <a:r>
              <a:rPr lang="es"/>
              <a:t>Фотографска изложба</a:t>
            </a:r>
            <a:endParaRPr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s"/>
              <a:t>Гурме експо</a:t>
            </a:r>
            <a:endParaRPr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s"/>
              <a:t>Научен панаири</a:t>
            </a:r>
            <a:endParaRPr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s"/>
              <a:t>Семинари</a:t>
            </a:r>
            <a:endParaRPr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s"/>
              <a:t>Концерти</a:t>
            </a:r>
            <a:endParaRPr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s"/>
              <a:t>АРТ инсталации</a:t>
            </a:r>
            <a:endParaRPr/>
          </a:p>
        </p:txBody>
      </p:sp>
      <p:sp>
        <p:nvSpPr>
          <p:cNvPr id="247" name="Google Shape;247;p26"/>
          <p:cNvSpPr/>
          <p:nvPr/>
        </p:nvSpPr>
        <p:spPr>
          <a:xfrm>
            <a:off x="7034050" y="1667113"/>
            <a:ext cx="2109900" cy="762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8300" y="1249500"/>
            <a:ext cx="2392500" cy="159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947414"/>
            <a:ext cx="2392499" cy="167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78100" y="3473603"/>
            <a:ext cx="1950951" cy="1152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50" y="0"/>
            <a:ext cx="1702652" cy="958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7"/>
          <p:cNvSpPr txBox="1"/>
          <p:nvPr>
            <p:ph type="ctrTitle"/>
          </p:nvPr>
        </p:nvSpPr>
        <p:spPr>
          <a:xfrm>
            <a:off x="2190850" y="727525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Индустриални сгради превърнати в Галерии и Event Centers </a:t>
            </a:r>
            <a:endParaRPr/>
          </a:p>
        </p:txBody>
      </p:sp>
      <p:sp>
        <p:nvSpPr>
          <p:cNvPr id="258" name="Google Shape;258;p27"/>
          <p:cNvSpPr/>
          <p:nvPr/>
        </p:nvSpPr>
        <p:spPr>
          <a:xfrm>
            <a:off x="412675" y="-4050"/>
            <a:ext cx="2162100" cy="5151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7"/>
          <p:cNvSpPr txBox="1"/>
          <p:nvPr>
            <p:ph type="ctrTitle"/>
          </p:nvPr>
        </p:nvSpPr>
        <p:spPr>
          <a:xfrm>
            <a:off x="680375" y="2263388"/>
            <a:ext cx="19005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СЪБИТИЕ В ЦЕХА</a:t>
            </a:r>
            <a:endParaRPr sz="1400"/>
          </a:p>
        </p:txBody>
      </p:sp>
      <p:sp>
        <p:nvSpPr>
          <p:cNvPr id="260" name="Google Shape;260;p27"/>
          <p:cNvSpPr txBox="1"/>
          <p:nvPr>
            <p:ph idx="4294967295" type="subTitle"/>
          </p:nvPr>
        </p:nvSpPr>
        <p:spPr>
          <a:xfrm>
            <a:off x="410875" y="2925000"/>
            <a:ext cx="2163900" cy="18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latin typeface="Nunito"/>
                <a:ea typeface="Nunito"/>
                <a:cs typeface="Nunito"/>
                <a:sym typeface="Nunito"/>
              </a:rPr>
              <a:t>С тази задача са се заели всички Европейски страни, като навсякъде подобни </a:t>
            </a: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мега-конструкции приютяват всякакъв тип ивенти</a:t>
            </a:r>
            <a:r>
              <a:rPr lang="es" sz="900">
                <a:latin typeface="Nunito"/>
                <a:ea typeface="Nunito"/>
                <a:cs typeface="Nunito"/>
                <a:sym typeface="Nunito"/>
              </a:rPr>
              <a:t>, привличат нестандартни решения и прегръщат иновациите. От стари м</a:t>
            </a:r>
            <a:r>
              <a:rPr b="1" lang="es" sz="900">
                <a:latin typeface="Nunito"/>
                <a:ea typeface="Nunito"/>
                <a:cs typeface="Nunito"/>
                <a:sym typeface="Nunito"/>
              </a:rPr>
              <a:t>инни галерии, пивоварни, металообработващи предприятия и рибни пазари</a:t>
            </a:r>
            <a:r>
              <a:rPr lang="es" sz="900">
                <a:latin typeface="Nunito"/>
                <a:ea typeface="Nunito"/>
                <a:cs typeface="Nunito"/>
                <a:sym typeface="Nunito"/>
              </a:rPr>
              <a:t>, защо не и текстилна фабрика, подобни места се превръщат в предпочитани места за срещи, общуване и различни представяния, семинари и дейности.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61" name="Google Shape;261;p27"/>
          <p:cNvCxnSpPr/>
          <p:nvPr/>
        </p:nvCxnSpPr>
        <p:spPr>
          <a:xfrm>
            <a:off x="1065025" y="2608688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7"/>
          <p:cNvCxnSpPr/>
          <p:nvPr/>
        </p:nvCxnSpPr>
        <p:spPr>
          <a:xfrm>
            <a:off x="3038500" y="3027173"/>
            <a:ext cx="4629000" cy="0"/>
          </a:xfrm>
          <a:prstGeom prst="straightConnector1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27"/>
          <p:cNvSpPr txBox="1"/>
          <p:nvPr>
            <p:ph type="ctrTitle"/>
          </p:nvPr>
        </p:nvSpPr>
        <p:spPr>
          <a:xfrm>
            <a:off x="3534700" y="1283800"/>
            <a:ext cx="17223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ЕВРОПА</a:t>
            </a:r>
            <a:endParaRPr sz="1000"/>
          </a:p>
        </p:txBody>
      </p:sp>
      <p:sp>
        <p:nvSpPr>
          <p:cNvPr id="264" name="Google Shape;264;p27"/>
          <p:cNvSpPr txBox="1"/>
          <p:nvPr>
            <p:ph idx="4294967295" type="title"/>
          </p:nvPr>
        </p:nvSpPr>
        <p:spPr>
          <a:xfrm>
            <a:off x="3839500" y="1624100"/>
            <a:ext cx="17562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/>
              <a:t>MUZEUM ŚLĄSKIE - Полша</a:t>
            </a:r>
            <a:endParaRPr sz="900"/>
          </a:p>
        </p:txBody>
      </p:sp>
      <p:sp>
        <p:nvSpPr>
          <p:cNvPr id="265" name="Google Shape;265;p27"/>
          <p:cNvSpPr txBox="1"/>
          <p:nvPr>
            <p:ph idx="4294967295" type="title"/>
          </p:nvPr>
        </p:nvSpPr>
        <p:spPr>
          <a:xfrm>
            <a:off x="5444775" y="1640825"/>
            <a:ext cx="28461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3"/>
              </a:rPr>
              <a:t>https://muzeumslaskie.pl/en/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66" name="Google Shape;266;p27"/>
          <p:cNvSpPr txBox="1"/>
          <p:nvPr>
            <p:ph idx="4294967295" type="title"/>
          </p:nvPr>
        </p:nvSpPr>
        <p:spPr>
          <a:xfrm>
            <a:off x="3784438" y="1889375"/>
            <a:ext cx="18405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“Wieliczka” Salt Mine - Полша </a:t>
            </a:r>
            <a:endParaRPr sz="900"/>
          </a:p>
        </p:txBody>
      </p:sp>
      <p:sp>
        <p:nvSpPr>
          <p:cNvPr id="267" name="Google Shape;267;p27"/>
          <p:cNvSpPr txBox="1"/>
          <p:nvPr>
            <p:ph idx="4294967295" type="title"/>
          </p:nvPr>
        </p:nvSpPr>
        <p:spPr>
          <a:xfrm>
            <a:off x="5551000" y="1979025"/>
            <a:ext cx="2846100" cy="9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https://www.wieliczka-saltmine.com</a:t>
            </a:r>
            <a:r>
              <a:rPr lang="es" sz="900" u="sng">
                <a:solidFill>
                  <a:schemeClr val="hlink"/>
                </a:solidFill>
                <a:hlinkClick r:id="rId5"/>
              </a:rPr>
              <a:t>/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68" name="Google Shape;268;p27"/>
          <p:cNvSpPr txBox="1"/>
          <p:nvPr>
            <p:ph idx="4294967295" type="title"/>
          </p:nvPr>
        </p:nvSpPr>
        <p:spPr>
          <a:xfrm>
            <a:off x="3784450" y="2211850"/>
            <a:ext cx="17562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/>
              <a:t>Galeries Lafayette - Париж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269" name="Google Shape;269;p27"/>
          <p:cNvSpPr txBox="1"/>
          <p:nvPr>
            <p:ph idx="4294967295" type="title"/>
          </p:nvPr>
        </p:nvSpPr>
        <p:spPr>
          <a:xfrm>
            <a:off x="5443975" y="2137913"/>
            <a:ext cx="34014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6"/>
              </a:rPr>
              <a:t>https://oma.eu/projects/fondation-entreprise-galeries-lafayette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70" name="Google Shape;270;p27"/>
          <p:cNvSpPr txBox="1"/>
          <p:nvPr>
            <p:ph idx="4294967295" type="title"/>
          </p:nvPr>
        </p:nvSpPr>
        <p:spPr>
          <a:xfrm>
            <a:off x="3784450" y="2387975"/>
            <a:ext cx="22188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/>
              <a:t>Kunstkraftwerk or 'Art Power Station' - Лайпциг</a:t>
            </a:r>
            <a:endParaRPr sz="900"/>
          </a:p>
        </p:txBody>
      </p:sp>
      <p:sp>
        <p:nvSpPr>
          <p:cNvPr id="271" name="Google Shape;271;p27"/>
          <p:cNvSpPr txBox="1"/>
          <p:nvPr>
            <p:ph idx="4294967295" type="title"/>
          </p:nvPr>
        </p:nvSpPr>
        <p:spPr>
          <a:xfrm>
            <a:off x="5516775" y="2376523"/>
            <a:ext cx="28461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7"/>
              </a:rPr>
              <a:t>https://www.kunstkraftwerk-leipzig.com/de/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72" name="Google Shape;272;p27"/>
          <p:cNvSpPr/>
          <p:nvPr/>
        </p:nvSpPr>
        <p:spPr>
          <a:xfrm>
            <a:off x="3632825" y="1659613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7"/>
          <p:cNvSpPr/>
          <p:nvPr/>
        </p:nvSpPr>
        <p:spPr>
          <a:xfrm>
            <a:off x="3632825" y="1917416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7"/>
          <p:cNvSpPr/>
          <p:nvPr/>
        </p:nvSpPr>
        <p:spPr>
          <a:xfrm>
            <a:off x="3632825" y="2175220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/>
          <p:nvPr/>
        </p:nvSpPr>
        <p:spPr>
          <a:xfrm>
            <a:off x="3632825" y="2433023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4294967295" type="title"/>
          </p:nvPr>
        </p:nvSpPr>
        <p:spPr>
          <a:xfrm>
            <a:off x="3841300" y="3530000"/>
            <a:ext cx="19923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/>
              <a:t>Wiels Brussels - Брюксел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277" name="Google Shape;277;p27"/>
          <p:cNvSpPr txBox="1"/>
          <p:nvPr>
            <p:ph idx="4294967295" type="title"/>
          </p:nvPr>
        </p:nvSpPr>
        <p:spPr>
          <a:xfrm>
            <a:off x="5393200" y="3458939"/>
            <a:ext cx="28461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8"/>
              </a:rPr>
              <a:t>https://www.wiels.org/fr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78" name="Google Shape;278;p27"/>
          <p:cNvSpPr txBox="1"/>
          <p:nvPr>
            <p:ph idx="4294967295" type="title"/>
          </p:nvPr>
        </p:nvSpPr>
        <p:spPr>
          <a:xfrm>
            <a:off x="3808450" y="4007500"/>
            <a:ext cx="20580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/>
              <a:t>La Sucriere - Франция, Лион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279" name="Google Shape;279;p27"/>
          <p:cNvSpPr txBox="1"/>
          <p:nvPr>
            <p:ph idx="4294967295" type="title"/>
          </p:nvPr>
        </p:nvSpPr>
        <p:spPr>
          <a:xfrm>
            <a:off x="5624950" y="3697693"/>
            <a:ext cx="28461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9"/>
              </a:rPr>
              <a:t>https://www.lasucriere-lyon.com/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80" name="Google Shape;280;p27"/>
          <p:cNvSpPr txBox="1"/>
          <p:nvPr>
            <p:ph idx="4294967295" type="title"/>
          </p:nvPr>
        </p:nvSpPr>
        <p:spPr>
          <a:xfrm>
            <a:off x="3785500" y="3768750"/>
            <a:ext cx="19485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/>
              <a:t>1853 Gallery - Великобритания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281" name="Google Shape;281;p27"/>
          <p:cNvSpPr txBox="1"/>
          <p:nvPr>
            <p:ph idx="4294967295" type="title"/>
          </p:nvPr>
        </p:nvSpPr>
        <p:spPr>
          <a:xfrm>
            <a:off x="5516775" y="3936447"/>
            <a:ext cx="28461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10"/>
              </a:rPr>
              <a:t>http://saltsmill.org.uk/#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82" name="Google Shape;282;p27"/>
          <p:cNvSpPr/>
          <p:nvPr/>
        </p:nvSpPr>
        <p:spPr>
          <a:xfrm>
            <a:off x="3632825" y="3491902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7"/>
          <p:cNvSpPr/>
          <p:nvPr/>
        </p:nvSpPr>
        <p:spPr>
          <a:xfrm>
            <a:off x="3632825" y="3749706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7"/>
          <p:cNvSpPr/>
          <p:nvPr/>
        </p:nvSpPr>
        <p:spPr>
          <a:xfrm>
            <a:off x="3632825" y="4007509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7"/>
          <p:cNvSpPr/>
          <p:nvPr/>
        </p:nvSpPr>
        <p:spPr>
          <a:xfrm>
            <a:off x="7490775" y="2367913"/>
            <a:ext cx="2163900" cy="21639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7"/>
          <p:cNvSpPr txBox="1"/>
          <p:nvPr>
            <p:ph type="ctrTitle"/>
          </p:nvPr>
        </p:nvSpPr>
        <p:spPr>
          <a:xfrm>
            <a:off x="407200" y="2706650"/>
            <a:ext cx="21639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Да спасим мастодонтите!</a:t>
            </a:r>
            <a:endParaRPr sz="1000"/>
          </a:p>
        </p:txBody>
      </p:sp>
      <p:sp>
        <p:nvSpPr>
          <p:cNvPr id="287" name="Google Shape;287;p27"/>
          <p:cNvSpPr/>
          <p:nvPr/>
        </p:nvSpPr>
        <p:spPr>
          <a:xfrm>
            <a:off x="3632825" y="4265309"/>
            <a:ext cx="96600" cy="966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7"/>
          <p:cNvSpPr txBox="1"/>
          <p:nvPr>
            <p:ph idx="4294967295" type="title"/>
          </p:nvPr>
        </p:nvSpPr>
        <p:spPr>
          <a:xfrm>
            <a:off x="3864850" y="4246250"/>
            <a:ext cx="20580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/>
              <a:t>Jackson Foundation- Cornwall  </a:t>
            </a:r>
            <a:endParaRPr sz="900"/>
          </a:p>
        </p:txBody>
      </p:sp>
      <p:sp>
        <p:nvSpPr>
          <p:cNvPr id="289" name="Google Shape;289;p27"/>
          <p:cNvSpPr txBox="1"/>
          <p:nvPr>
            <p:ph idx="4294967295" type="title"/>
          </p:nvPr>
        </p:nvSpPr>
        <p:spPr>
          <a:xfrm>
            <a:off x="5624950" y="4246247"/>
            <a:ext cx="28461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Nunito Light"/>
                <a:ea typeface="Nunito Light"/>
                <a:cs typeface="Nunito Light"/>
                <a:sym typeface="Nunito Light"/>
                <a:hlinkClick r:id="rId11"/>
              </a:rPr>
              <a:t>https://www.jacksonfoundationgallery.com/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90" name="Google Shape;290;p27"/>
          <p:cNvSpPr txBox="1"/>
          <p:nvPr>
            <p:ph idx="4294967295" type="title"/>
          </p:nvPr>
        </p:nvSpPr>
        <p:spPr>
          <a:xfrm>
            <a:off x="3632825" y="4556050"/>
            <a:ext cx="52125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rgbClr val="FBDA69"/>
                </a:solidFill>
                <a:latin typeface="Nunito Light"/>
                <a:ea typeface="Nunito Light"/>
                <a:cs typeface="Nunito Light"/>
                <a:sym typeface="Nunito Light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https://www.telegraph.co.uk/travel/arts-and-culture/tate-modern-art-galleries-industrial-spaces/</a:t>
            </a:r>
            <a:endParaRPr sz="900">
              <a:solidFill>
                <a:srgbClr val="FBDA69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291" name="Google Shape;291;p27"/>
          <p:cNvPicPr preferRelativeResize="0"/>
          <p:nvPr/>
        </p:nvPicPr>
        <p:blipFill rotWithShape="1">
          <a:blip r:embed="rId13">
            <a:alphaModFix/>
          </a:blip>
          <a:srcRect b="-7480" l="9120" r="-9119" t="7480"/>
          <a:stretch/>
        </p:blipFill>
        <p:spPr>
          <a:xfrm>
            <a:off x="494650" y="166069"/>
            <a:ext cx="2218800" cy="1909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8"/>
          <p:cNvPicPr preferRelativeResize="0"/>
          <p:nvPr/>
        </p:nvPicPr>
        <p:blipFill rotWithShape="1">
          <a:blip r:embed="rId3">
            <a:alphaModFix/>
          </a:blip>
          <a:srcRect b="0" l="25875" r="25875" t="0"/>
          <a:stretch/>
        </p:blipFill>
        <p:spPr>
          <a:xfrm>
            <a:off x="0" y="0"/>
            <a:ext cx="4849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/>
          <p:nvPr/>
        </p:nvSpPr>
        <p:spPr>
          <a:xfrm>
            <a:off x="3771900" y="1433550"/>
            <a:ext cx="2276400" cy="22764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8"/>
          <p:cNvSpPr txBox="1"/>
          <p:nvPr>
            <p:ph type="ctrTitle"/>
          </p:nvPr>
        </p:nvSpPr>
        <p:spPr>
          <a:xfrm>
            <a:off x="4297750" y="1191050"/>
            <a:ext cx="4849500" cy="20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BDA69"/>
                </a:solidFill>
              </a:rPr>
              <a:t>                           VcAF</a:t>
            </a:r>
            <a:endParaRPr>
              <a:solidFill>
                <a:srgbClr val="FBDA6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Vratsa Contemporary 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/>
              <a:t>Aрт ФАБРИКА </a:t>
            </a:r>
            <a:endParaRPr>
              <a:solidFill>
                <a:srgbClr val="FBDA6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9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АРТ инсталации</a:t>
            </a:r>
            <a:endParaRPr/>
          </a:p>
        </p:txBody>
      </p:sp>
      <p:sp>
        <p:nvSpPr>
          <p:cNvPr id="305" name="Google Shape;305;p29"/>
          <p:cNvSpPr txBox="1"/>
          <p:nvPr>
            <p:ph idx="4294967295" type="subTitle"/>
          </p:nvPr>
        </p:nvSpPr>
        <p:spPr>
          <a:xfrm>
            <a:off x="3564950" y="3280650"/>
            <a:ext cx="2715300" cy="16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Изкуството се променя! То вече клони към цялостно визуално решение като включва всички сетива. </a:t>
            </a:r>
            <a:r>
              <a:rPr b="1" lang="es" sz="1000">
                <a:latin typeface="Nunito"/>
                <a:ea typeface="Nunito"/>
                <a:cs typeface="Nunito"/>
                <a:sym typeface="Nunito"/>
              </a:rPr>
              <a:t>Инсталациите са новото / старо съвременно изкуство</a:t>
            </a:r>
            <a:r>
              <a:rPr lang="es" sz="1000"/>
              <a:t>.</a:t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000"/>
              <a:t>Зрителя очаква да бъде завладян, разтърсен, да запомни и за целта съвременните артисти изграждат не платна, а </a:t>
            </a:r>
            <a:r>
              <a:rPr b="1" lang="es" sz="1000">
                <a:latin typeface="Nunito"/>
                <a:ea typeface="Nunito"/>
                <a:cs typeface="Nunito"/>
                <a:sym typeface="Nunito"/>
              </a:rPr>
              <a:t>изживяване</a:t>
            </a:r>
            <a:r>
              <a:rPr lang="es" sz="1000"/>
              <a:t>!</a:t>
            </a:r>
            <a:endParaRPr sz="1000"/>
          </a:p>
        </p:txBody>
      </p:sp>
      <p:sp>
        <p:nvSpPr>
          <p:cNvPr id="306" name="Google Shape;306;p29"/>
          <p:cNvSpPr/>
          <p:nvPr/>
        </p:nvSpPr>
        <p:spPr>
          <a:xfrm>
            <a:off x="833075" y="-504825"/>
            <a:ext cx="2264700" cy="2337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9"/>
          <p:cNvSpPr/>
          <p:nvPr/>
        </p:nvSpPr>
        <p:spPr>
          <a:xfrm>
            <a:off x="7156875" y="1476625"/>
            <a:ext cx="1251600" cy="3822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9"/>
          <p:cNvSpPr txBox="1"/>
          <p:nvPr>
            <p:ph type="ctrTitle"/>
          </p:nvPr>
        </p:nvSpPr>
        <p:spPr>
          <a:xfrm>
            <a:off x="1104275" y="1192500"/>
            <a:ext cx="1722300" cy="3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latin typeface="Nunito Light"/>
                <a:ea typeface="Nunito Light"/>
                <a:cs typeface="Nunito Light"/>
                <a:sym typeface="Nunito Light"/>
              </a:rPr>
              <a:t>АРТ Гигантите </a:t>
            </a:r>
            <a:endParaRPr sz="14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cxnSp>
        <p:nvCxnSpPr>
          <p:cNvPr id="309" name="Google Shape;309;p29"/>
          <p:cNvCxnSpPr/>
          <p:nvPr/>
        </p:nvCxnSpPr>
        <p:spPr>
          <a:xfrm>
            <a:off x="1536750" y="1179438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29"/>
          <p:cNvCxnSpPr/>
          <p:nvPr/>
        </p:nvCxnSpPr>
        <p:spPr>
          <a:xfrm>
            <a:off x="1536725" y="1603963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1" name="Google Shape;311;p29"/>
          <p:cNvPicPr preferRelativeResize="0"/>
          <p:nvPr/>
        </p:nvPicPr>
        <p:blipFill rotWithShape="1">
          <a:blip r:embed="rId3">
            <a:alphaModFix/>
          </a:blip>
          <a:srcRect b="2606" l="0" r="0" t="2615"/>
          <a:stretch/>
        </p:blipFill>
        <p:spPr>
          <a:xfrm>
            <a:off x="-726300" y="2112310"/>
            <a:ext cx="3824074" cy="255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9"/>
          <p:cNvPicPr preferRelativeResize="0"/>
          <p:nvPr/>
        </p:nvPicPr>
        <p:blipFill rotWithShape="1">
          <a:blip r:embed="rId4">
            <a:alphaModFix/>
          </a:blip>
          <a:srcRect b="7154" l="0" r="0" t="7163"/>
          <a:stretch/>
        </p:blipFill>
        <p:spPr>
          <a:xfrm>
            <a:off x="3208874" y="874650"/>
            <a:ext cx="3316500" cy="221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0"/>
            <a:ext cx="2084248" cy="117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0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0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Постоянна Изложба</a:t>
            </a:r>
            <a:endParaRPr/>
          </a:p>
        </p:txBody>
      </p:sp>
      <p:sp>
        <p:nvSpPr>
          <p:cNvPr id="320" name="Google Shape;320;p30"/>
          <p:cNvSpPr/>
          <p:nvPr/>
        </p:nvSpPr>
        <p:spPr>
          <a:xfrm>
            <a:off x="5409425" y="2318350"/>
            <a:ext cx="3044700" cy="2825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0"/>
          <p:cNvSpPr txBox="1"/>
          <p:nvPr>
            <p:ph idx="4294967295" type="subTitle"/>
          </p:nvPr>
        </p:nvSpPr>
        <p:spPr>
          <a:xfrm>
            <a:off x="5799875" y="3093700"/>
            <a:ext cx="22638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000"/>
              <a:t>VcAF ( Vratsa Contemporary ART FACTORY )би могла да предложи пространство за постоянна експозиция на съвременни български артисти, ученици от нашия град или творци които имат отношение към Враца и ще привлекат внимание. </a:t>
            </a:r>
            <a:endParaRPr sz="1000"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3">
            <a:alphaModFix/>
          </a:blip>
          <a:srcRect b="10203" l="0" r="0" t="10203"/>
          <a:stretch/>
        </p:blipFill>
        <p:spPr>
          <a:xfrm>
            <a:off x="0" y="2318100"/>
            <a:ext cx="5409427" cy="28253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/>
          <p:nvPr/>
        </p:nvSpPr>
        <p:spPr>
          <a:xfrm>
            <a:off x="833075" y="-504825"/>
            <a:ext cx="2264700" cy="2337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p30"/>
          <p:cNvPicPr preferRelativeResize="0"/>
          <p:nvPr/>
        </p:nvPicPr>
        <p:blipFill rotWithShape="1">
          <a:blip r:embed="rId4">
            <a:alphaModFix/>
          </a:blip>
          <a:srcRect b="0" l="7669" r="7677" t="0"/>
          <a:stretch/>
        </p:blipFill>
        <p:spPr>
          <a:xfrm>
            <a:off x="3441274" y="0"/>
            <a:ext cx="2758298" cy="1832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p30"/>
          <p:cNvCxnSpPr/>
          <p:nvPr/>
        </p:nvCxnSpPr>
        <p:spPr>
          <a:xfrm>
            <a:off x="1536750" y="1179438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30"/>
          <p:cNvCxnSpPr/>
          <p:nvPr/>
        </p:nvCxnSpPr>
        <p:spPr>
          <a:xfrm>
            <a:off x="1536725" y="1603963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" name="Google Shape;327;p30"/>
          <p:cNvSpPr/>
          <p:nvPr/>
        </p:nvSpPr>
        <p:spPr>
          <a:xfrm>
            <a:off x="0" y="3724375"/>
            <a:ext cx="305700" cy="1419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0"/>
          <p:cNvSpPr txBox="1"/>
          <p:nvPr/>
        </p:nvSpPr>
        <p:spPr>
          <a:xfrm>
            <a:off x="137075" y="1197013"/>
            <a:ext cx="36567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Nunito Light"/>
                <a:ea typeface="Nunito Light"/>
                <a:cs typeface="Nunito Light"/>
                <a:sym typeface="Nunito Light"/>
              </a:rPr>
              <a:t>ДА ОТЛИЧИМ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НОВОТО </a:t>
            </a:r>
            <a:r>
              <a:rPr lang="es">
                <a:latin typeface="Nunito Light"/>
                <a:ea typeface="Nunito Light"/>
                <a:cs typeface="Nunito Light"/>
                <a:sym typeface="Nunito Light"/>
              </a:rPr>
              <a:t>СРЕД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НАШЕТО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1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1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Гостуващи експозиции</a:t>
            </a:r>
            <a:endParaRPr/>
          </a:p>
        </p:txBody>
      </p:sp>
      <p:sp>
        <p:nvSpPr>
          <p:cNvPr id="335" name="Google Shape;335;p31"/>
          <p:cNvSpPr txBox="1"/>
          <p:nvPr>
            <p:ph idx="4294967295" type="subTitle"/>
          </p:nvPr>
        </p:nvSpPr>
        <p:spPr>
          <a:xfrm>
            <a:off x="3151200" y="2691700"/>
            <a:ext cx="2715300" cy="200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С мащабите си Новата галерия би могла да привлече много </a:t>
            </a:r>
            <a:r>
              <a:rPr b="1" lang="es" sz="1000">
                <a:latin typeface="Nunito"/>
                <a:ea typeface="Nunito"/>
                <a:cs typeface="Nunito"/>
                <a:sym typeface="Nunito"/>
              </a:rPr>
              <a:t>гостуващи експозиции на вече популярни проекти</a:t>
            </a:r>
            <a:r>
              <a:rPr lang="es" sz="1000"/>
              <a:t>, като:</a:t>
            </a:r>
            <a:endParaRPr sz="1000"/>
          </a:p>
          <a:p>
            <a:pPr indent="-292100" lvl="0" marL="457200" rtl="0" algn="l">
              <a:spcBef>
                <a:spcPts val="1600"/>
              </a:spcBef>
              <a:spcAft>
                <a:spcPts val="0"/>
              </a:spcAft>
              <a:buSzPts val="1000"/>
              <a:buChar char="●"/>
            </a:pPr>
            <a:r>
              <a:rPr lang="es" sz="1000"/>
              <a:t>Музейко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s" sz="1000"/>
              <a:t>Музея на илюзиите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s" sz="1000"/>
              <a:t>Динозаврите / Земята и хората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s" sz="1000"/>
              <a:t>Химическата лаборатория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s" sz="1000"/>
              <a:t>Пясъчни скулптури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s" sz="1000"/>
              <a:t>и много др. </a:t>
            </a:r>
            <a:endParaRPr sz="1000"/>
          </a:p>
        </p:txBody>
      </p:sp>
      <p:sp>
        <p:nvSpPr>
          <p:cNvPr id="336" name="Google Shape;336;p31"/>
          <p:cNvSpPr/>
          <p:nvPr/>
        </p:nvSpPr>
        <p:spPr>
          <a:xfrm>
            <a:off x="833075" y="-504825"/>
            <a:ext cx="2264700" cy="2337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1"/>
          <p:cNvSpPr/>
          <p:nvPr/>
        </p:nvSpPr>
        <p:spPr>
          <a:xfrm>
            <a:off x="7156875" y="1476625"/>
            <a:ext cx="1251600" cy="3822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1"/>
          <p:cNvSpPr txBox="1"/>
          <p:nvPr>
            <p:ph type="ctrTitle"/>
          </p:nvPr>
        </p:nvSpPr>
        <p:spPr>
          <a:xfrm>
            <a:off x="1104275" y="1192500"/>
            <a:ext cx="2715300" cy="3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latin typeface="Nunito Light"/>
                <a:ea typeface="Nunito Light"/>
                <a:cs typeface="Nunito Light"/>
                <a:sym typeface="Nunito Light"/>
              </a:rPr>
              <a:t>Място за </a:t>
            </a:r>
            <a:r>
              <a:rPr b="1" lang="es" sz="1400">
                <a:latin typeface="Nunito"/>
                <a:ea typeface="Nunito"/>
                <a:cs typeface="Nunito"/>
                <a:sym typeface="Nunito"/>
              </a:rPr>
              <a:t>качествени гости</a:t>
            </a:r>
            <a:endParaRPr b="1" sz="14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39" name="Google Shape;339;p31"/>
          <p:cNvCxnSpPr/>
          <p:nvPr/>
        </p:nvCxnSpPr>
        <p:spPr>
          <a:xfrm>
            <a:off x="1536750" y="1179438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31"/>
          <p:cNvCxnSpPr/>
          <p:nvPr/>
        </p:nvCxnSpPr>
        <p:spPr>
          <a:xfrm>
            <a:off x="1536725" y="1603963"/>
            <a:ext cx="857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41" name="Google Shape;341;p31"/>
          <p:cNvPicPr preferRelativeResize="0"/>
          <p:nvPr/>
        </p:nvPicPr>
        <p:blipFill rotWithShape="1">
          <a:blip r:embed="rId3">
            <a:alphaModFix/>
          </a:blip>
          <a:srcRect b="6300" l="0" r="0" t="6309"/>
          <a:stretch/>
        </p:blipFill>
        <p:spPr>
          <a:xfrm>
            <a:off x="-726300" y="2112310"/>
            <a:ext cx="3824074" cy="25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1"/>
          <p:cNvPicPr preferRelativeResize="0"/>
          <p:nvPr/>
        </p:nvPicPr>
        <p:blipFill rotWithShape="1">
          <a:blip r:embed="rId4">
            <a:alphaModFix/>
          </a:blip>
          <a:srcRect b="0" l="18233" r="18233" t="0"/>
          <a:stretch/>
        </p:blipFill>
        <p:spPr>
          <a:xfrm>
            <a:off x="3802175" y="235488"/>
            <a:ext cx="2575626" cy="230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8050" y="2762700"/>
            <a:ext cx="3165950" cy="19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2"/>
          <p:cNvPicPr preferRelativeResize="0"/>
          <p:nvPr/>
        </p:nvPicPr>
        <p:blipFill rotWithShape="1">
          <a:blip r:embed="rId3">
            <a:alphaModFix/>
          </a:blip>
          <a:srcRect b="0" l="18529" r="18529" t="0"/>
          <a:stretch/>
        </p:blipFill>
        <p:spPr>
          <a:xfrm>
            <a:off x="0" y="0"/>
            <a:ext cx="484957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2"/>
          <p:cNvSpPr/>
          <p:nvPr/>
        </p:nvSpPr>
        <p:spPr>
          <a:xfrm>
            <a:off x="3771900" y="1433550"/>
            <a:ext cx="2276400" cy="22764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2"/>
          <p:cNvSpPr txBox="1"/>
          <p:nvPr>
            <p:ph type="ctrTitle"/>
          </p:nvPr>
        </p:nvSpPr>
        <p:spPr>
          <a:xfrm>
            <a:off x="4297750" y="1191050"/>
            <a:ext cx="4849500" cy="20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BDA69"/>
                </a:solidFill>
              </a:rPr>
              <a:t>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Бизнес ФАБРИКА 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/>
              <a:t>Корпоративни и Бизнес събития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</a:t>
            </a:r>
            <a:endParaRPr/>
          </a:p>
        </p:txBody>
      </p:sp>
      <p:sp>
        <p:nvSpPr>
          <p:cNvPr id="351" name="Google Shape;351;p32"/>
          <p:cNvSpPr txBox="1"/>
          <p:nvPr/>
        </p:nvSpPr>
        <p:spPr>
          <a:xfrm>
            <a:off x="6180500" y="3235425"/>
            <a:ext cx="2644200" cy="18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Семинари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Конференции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Лекции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Тренинги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Уъркшопс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33"/>
          <p:cNvPicPr preferRelativeResize="0"/>
          <p:nvPr/>
        </p:nvPicPr>
        <p:blipFill rotWithShape="1">
          <a:blip r:embed="rId3">
            <a:alphaModFix/>
          </a:blip>
          <a:srcRect b="0" l="16874" r="16874" t="0"/>
          <a:stretch/>
        </p:blipFill>
        <p:spPr>
          <a:xfrm>
            <a:off x="0" y="0"/>
            <a:ext cx="4849569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3"/>
          <p:cNvSpPr/>
          <p:nvPr/>
        </p:nvSpPr>
        <p:spPr>
          <a:xfrm>
            <a:off x="3771900" y="1433550"/>
            <a:ext cx="2276400" cy="22764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3"/>
          <p:cNvSpPr txBox="1"/>
          <p:nvPr>
            <p:ph type="ctrTitle"/>
          </p:nvPr>
        </p:nvSpPr>
        <p:spPr>
          <a:xfrm>
            <a:off x="3193950" y="1191050"/>
            <a:ext cx="5953200" cy="251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BDA69"/>
                </a:solidFill>
              </a:rPr>
              <a:t>                           </a:t>
            </a:r>
            <a:endParaRPr/>
          </a:p>
          <a:p>
            <a:pPr indent="-419100" lvl="0" marL="13716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/>
              <a:t>Експо ФАБРИКА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3"/>
          <p:cNvSpPr txBox="1"/>
          <p:nvPr/>
        </p:nvSpPr>
        <p:spPr>
          <a:xfrm>
            <a:off x="5184975" y="3401350"/>
            <a:ext cx="3795300" cy="1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unito ExtraBold"/>
              <a:buChar char="●"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Хранителни - Фермерски пазари, Гурме кухня, Kулинарни  уъркшопс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unito ExtraBold"/>
              <a:buChar char="●"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Образователни 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unito ExtraBold"/>
              <a:buChar char="●"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Професионални и технически 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eкспо събития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Nunito Light"/>
              <a:ea typeface="Nunito Light"/>
              <a:cs typeface="Nunito Light"/>
              <a:sym typeface="Nunito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4"/>
          <p:cNvPicPr preferRelativeResize="0"/>
          <p:nvPr/>
        </p:nvPicPr>
        <p:blipFill rotWithShape="1">
          <a:blip r:embed="rId3">
            <a:alphaModFix/>
          </a:blip>
          <a:srcRect b="0" l="19622" r="19628" t="0"/>
          <a:stretch/>
        </p:blipFill>
        <p:spPr>
          <a:xfrm>
            <a:off x="0" y="0"/>
            <a:ext cx="48495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4"/>
          <p:cNvSpPr/>
          <p:nvPr/>
        </p:nvSpPr>
        <p:spPr>
          <a:xfrm>
            <a:off x="3771900" y="1433550"/>
            <a:ext cx="2276400" cy="22764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4"/>
          <p:cNvSpPr txBox="1"/>
          <p:nvPr>
            <p:ph type="ctrTitle"/>
          </p:nvPr>
        </p:nvSpPr>
        <p:spPr>
          <a:xfrm>
            <a:off x="3193950" y="1191050"/>
            <a:ext cx="5953200" cy="251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BDA69"/>
                </a:solidFill>
              </a:rPr>
              <a:t>                           </a:t>
            </a:r>
            <a:endParaRPr/>
          </a:p>
          <a:p>
            <a:pPr indent="-419100" lvl="0" marL="13716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/>
              <a:t>Fun ФАБРИКА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4"/>
          <p:cNvSpPr txBox="1"/>
          <p:nvPr/>
        </p:nvSpPr>
        <p:spPr>
          <a:xfrm>
            <a:off x="5184975" y="3401350"/>
            <a:ext cx="3795300" cy="1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Mono спектакли</a:t>
            </a: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Концерти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Пърформанси 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Танцово изкуство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Представления на камерна сцена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</a:t>
            </a:r>
            <a:endParaRPr sz="15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Nunito Light"/>
              <a:ea typeface="Nunito Light"/>
              <a:cs typeface="Nunito Light"/>
              <a:sym typeface="Nunito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5"/>
          <p:cNvSpPr/>
          <p:nvPr/>
        </p:nvSpPr>
        <p:spPr>
          <a:xfrm>
            <a:off x="1532550" y="834450"/>
            <a:ext cx="4591200" cy="34746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5"/>
          <p:cNvSpPr txBox="1"/>
          <p:nvPr>
            <p:ph type="ctrTitle"/>
          </p:nvPr>
        </p:nvSpPr>
        <p:spPr>
          <a:xfrm>
            <a:off x="881250" y="2178600"/>
            <a:ext cx="40287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ФАБРИКАТА и Бизнеса? </a:t>
            </a:r>
            <a:endParaRPr/>
          </a:p>
        </p:txBody>
      </p:sp>
      <p:pic>
        <p:nvPicPr>
          <p:cNvPr id="374" name="Google Shape;37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4725" y="130950"/>
            <a:ext cx="2715450" cy="1848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6"/>
          <p:cNvSpPr/>
          <p:nvPr/>
        </p:nvSpPr>
        <p:spPr>
          <a:xfrm flipH="1" rot="10800000">
            <a:off x="7353400" y="87465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6"/>
          <p:cNvSpPr txBox="1"/>
          <p:nvPr>
            <p:ph type="ctrTitle"/>
          </p:nvPr>
        </p:nvSpPr>
        <p:spPr>
          <a:xfrm>
            <a:off x="2173875" y="716100"/>
            <a:ext cx="6280200" cy="3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Бизнес решението</a:t>
            </a:r>
            <a:endParaRPr/>
          </a:p>
        </p:txBody>
      </p:sp>
      <p:cxnSp>
        <p:nvCxnSpPr>
          <p:cNvPr id="381" name="Google Shape;381;p36"/>
          <p:cNvCxnSpPr/>
          <p:nvPr/>
        </p:nvCxnSpPr>
        <p:spPr>
          <a:xfrm>
            <a:off x="1173450" y="1587075"/>
            <a:ext cx="6797100" cy="0"/>
          </a:xfrm>
          <a:prstGeom prst="straightConnector1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2" name="Google Shape;382;p36"/>
          <p:cNvSpPr txBox="1"/>
          <p:nvPr>
            <p:ph type="ctrTitle"/>
          </p:nvPr>
        </p:nvSpPr>
        <p:spPr>
          <a:xfrm>
            <a:off x="3569850" y="1449375"/>
            <a:ext cx="1863300" cy="276900"/>
          </a:xfrm>
          <a:prstGeom prst="rect">
            <a:avLst/>
          </a:prstGeom>
          <a:solidFill>
            <a:srgbClr val="F3F3F3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САМОФИНАНСИРАНЕТО</a:t>
            </a:r>
            <a:endParaRPr sz="1000"/>
          </a:p>
        </p:txBody>
      </p:sp>
      <p:sp>
        <p:nvSpPr>
          <p:cNvPr id="383" name="Google Shape;383;p36"/>
          <p:cNvSpPr txBox="1"/>
          <p:nvPr>
            <p:ph idx="4294967295" type="title"/>
          </p:nvPr>
        </p:nvSpPr>
        <p:spPr>
          <a:xfrm>
            <a:off x="1356300" y="1698300"/>
            <a:ext cx="2010300" cy="5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"/>
                <a:ea typeface="Nunito"/>
                <a:cs typeface="Nunito"/>
                <a:sym typeface="Nunito"/>
              </a:rPr>
              <a:t>Постоянна експозиция и затворен Фермерски пазар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84" name="Google Shape;384;p36"/>
          <p:cNvGrpSpPr/>
          <p:nvPr/>
        </p:nvGrpSpPr>
        <p:grpSpPr>
          <a:xfrm>
            <a:off x="1571669" y="2196756"/>
            <a:ext cx="1475463" cy="92909"/>
            <a:chOff x="2521850" y="1810250"/>
            <a:chExt cx="540225" cy="34025"/>
          </a:xfrm>
        </p:grpSpPr>
        <p:sp>
          <p:nvSpPr>
            <p:cNvPr id="385" name="Google Shape;385;p36"/>
            <p:cNvSpPr/>
            <p:nvPr/>
          </p:nvSpPr>
          <p:spPr>
            <a:xfrm>
              <a:off x="3022550" y="1810250"/>
              <a:ext cx="39525" cy="34025"/>
            </a:xfrm>
            <a:custGeom>
              <a:rect b="b" l="l" r="r" t="t"/>
              <a:pathLst>
                <a:path extrusionOk="0" h="1361" w="1581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6"/>
            <p:cNvSpPr/>
            <p:nvPr/>
          </p:nvSpPr>
          <p:spPr>
            <a:xfrm>
              <a:off x="296685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6"/>
            <p:cNvSpPr/>
            <p:nvPr/>
          </p:nvSpPr>
          <p:spPr>
            <a:xfrm>
              <a:off x="291112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285560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6"/>
            <p:cNvSpPr/>
            <p:nvPr/>
          </p:nvSpPr>
          <p:spPr>
            <a:xfrm>
              <a:off x="279987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>
              <a:off x="2744350" y="1810250"/>
              <a:ext cx="39500" cy="34025"/>
            </a:xfrm>
            <a:custGeom>
              <a:rect b="b" l="l" r="r" t="t"/>
              <a:pathLst>
                <a:path extrusionOk="0" h="1361" w="158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6"/>
            <p:cNvSpPr/>
            <p:nvPr/>
          </p:nvSpPr>
          <p:spPr>
            <a:xfrm>
              <a:off x="268862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6"/>
            <p:cNvSpPr/>
            <p:nvPr/>
          </p:nvSpPr>
          <p:spPr>
            <a:xfrm>
              <a:off x="263290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6"/>
            <p:cNvSpPr/>
            <p:nvPr/>
          </p:nvSpPr>
          <p:spPr>
            <a:xfrm>
              <a:off x="257737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2521850" y="1810250"/>
              <a:ext cx="39675" cy="34025"/>
            </a:xfrm>
            <a:custGeom>
              <a:rect b="b" l="l" r="r" t="t"/>
              <a:pathLst>
                <a:path extrusionOk="0" h="1361" w="1587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36"/>
          <p:cNvGrpSpPr/>
          <p:nvPr/>
        </p:nvGrpSpPr>
        <p:grpSpPr>
          <a:xfrm>
            <a:off x="3834269" y="2196761"/>
            <a:ext cx="1475463" cy="92909"/>
            <a:chOff x="2521850" y="1810250"/>
            <a:chExt cx="540225" cy="34025"/>
          </a:xfrm>
        </p:grpSpPr>
        <p:sp>
          <p:nvSpPr>
            <p:cNvPr id="396" name="Google Shape;396;p36"/>
            <p:cNvSpPr/>
            <p:nvPr/>
          </p:nvSpPr>
          <p:spPr>
            <a:xfrm>
              <a:off x="3022550" y="1810250"/>
              <a:ext cx="39525" cy="34025"/>
            </a:xfrm>
            <a:custGeom>
              <a:rect b="b" l="l" r="r" t="t"/>
              <a:pathLst>
                <a:path extrusionOk="0" h="1361" w="1581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6"/>
            <p:cNvSpPr/>
            <p:nvPr/>
          </p:nvSpPr>
          <p:spPr>
            <a:xfrm>
              <a:off x="296685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6"/>
            <p:cNvSpPr/>
            <p:nvPr/>
          </p:nvSpPr>
          <p:spPr>
            <a:xfrm>
              <a:off x="291112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6"/>
            <p:cNvSpPr/>
            <p:nvPr/>
          </p:nvSpPr>
          <p:spPr>
            <a:xfrm>
              <a:off x="285560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6"/>
            <p:cNvSpPr/>
            <p:nvPr/>
          </p:nvSpPr>
          <p:spPr>
            <a:xfrm>
              <a:off x="279987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6"/>
            <p:cNvSpPr/>
            <p:nvPr/>
          </p:nvSpPr>
          <p:spPr>
            <a:xfrm>
              <a:off x="2744350" y="1810250"/>
              <a:ext cx="39500" cy="34025"/>
            </a:xfrm>
            <a:custGeom>
              <a:rect b="b" l="l" r="r" t="t"/>
              <a:pathLst>
                <a:path extrusionOk="0" h="1361" w="158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6"/>
            <p:cNvSpPr/>
            <p:nvPr/>
          </p:nvSpPr>
          <p:spPr>
            <a:xfrm>
              <a:off x="268862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6"/>
            <p:cNvSpPr/>
            <p:nvPr/>
          </p:nvSpPr>
          <p:spPr>
            <a:xfrm>
              <a:off x="263290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6"/>
            <p:cNvSpPr/>
            <p:nvPr/>
          </p:nvSpPr>
          <p:spPr>
            <a:xfrm>
              <a:off x="257737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6"/>
            <p:cNvSpPr/>
            <p:nvPr/>
          </p:nvSpPr>
          <p:spPr>
            <a:xfrm>
              <a:off x="2521850" y="1810250"/>
              <a:ext cx="39675" cy="34025"/>
            </a:xfrm>
            <a:custGeom>
              <a:rect b="b" l="l" r="r" t="t"/>
              <a:pathLst>
                <a:path extrusionOk="0" h="1361" w="1587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6" name="Google Shape;406;p36"/>
          <p:cNvSpPr txBox="1"/>
          <p:nvPr>
            <p:ph idx="4294967295" type="title"/>
          </p:nvPr>
        </p:nvSpPr>
        <p:spPr>
          <a:xfrm>
            <a:off x="3806700" y="1877650"/>
            <a:ext cx="13896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"/>
                <a:ea typeface="Nunito"/>
                <a:cs typeface="Nunito"/>
                <a:sym typeface="Nunito"/>
              </a:rPr>
              <a:t>Събития и Изложби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7" name="Google Shape;407;p36"/>
          <p:cNvSpPr/>
          <p:nvPr/>
        </p:nvSpPr>
        <p:spPr>
          <a:xfrm>
            <a:off x="1252200" y="2809413"/>
            <a:ext cx="2114400" cy="276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6"/>
          <p:cNvSpPr txBox="1"/>
          <p:nvPr>
            <p:ph idx="4294967295" type="title"/>
          </p:nvPr>
        </p:nvSpPr>
        <p:spPr>
          <a:xfrm>
            <a:off x="6415200" y="1904700"/>
            <a:ext cx="1166400" cy="1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"/>
                <a:ea typeface="Nunito"/>
                <a:cs typeface="Nunito"/>
                <a:sym typeface="Nunito"/>
              </a:rPr>
              <a:t>Площи под наем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409" name="Google Shape;409;p36"/>
          <p:cNvGrpSpPr/>
          <p:nvPr/>
        </p:nvGrpSpPr>
        <p:grpSpPr>
          <a:xfrm>
            <a:off x="6106169" y="2196761"/>
            <a:ext cx="1475463" cy="92909"/>
            <a:chOff x="2521850" y="1810250"/>
            <a:chExt cx="540225" cy="34025"/>
          </a:xfrm>
        </p:grpSpPr>
        <p:sp>
          <p:nvSpPr>
            <p:cNvPr id="410" name="Google Shape;410;p36"/>
            <p:cNvSpPr/>
            <p:nvPr/>
          </p:nvSpPr>
          <p:spPr>
            <a:xfrm>
              <a:off x="3022550" y="1810250"/>
              <a:ext cx="39525" cy="34025"/>
            </a:xfrm>
            <a:custGeom>
              <a:rect b="b" l="l" r="r" t="t"/>
              <a:pathLst>
                <a:path extrusionOk="0" h="1361" w="1581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296685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6"/>
            <p:cNvSpPr/>
            <p:nvPr/>
          </p:nvSpPr>
          <p:spPr>
            <a:xfrm>
              <a:off x="291112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6"/>
            <p:cNvSpPr/>
            <p:nvPr/>
          </p:nvSpPr>
          <p:spPr>
            <a:xfrm>
              <a:off x="285560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6"/>
            <p:cNvSpPr/>
            <p:nvPr/>
          </p:nvSpPr>
          <p:spPr>
            <a:xfrm>
              <a:off x="279987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2744350" y="1810250"/>
              <a:ext cx="39500" cy="34025"/>
            </a:xfrm>
            <a:custGeom>
              <a:rect b="b" l="l" r="r" t="t"/>
              <a:pathLst>
                <a:path extrusionOk="0" h="1361" w="158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268862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2632900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6"/>
            <p:cNvSpPr/>
            <p:nvPr/>
          </p:nvSpPr>
          <p:spPr>
            <a:xfrm>
              <a:off x="2577375" y="1810250"/>
              <a:ext cx="39700" cy="34025"/>
            </a:xfrm>
            <a:custGeom>
              <a:rect b="b" l="l" r="r" t="t"/>
              <a:pathLst>
                <a:path extrusionOk="0" h="1361" w="1588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6"/>
            <p:cNvSpPr/>
            <p:nvPr/>
          </p:nvSpPr>
          <p:spPr>
            <a:xfrm>
              <a:off x="2521850" y="1810250"/>
              <a:ext cx="39675" cy="34025"/>
            </a:xfrm>
            <a:custGeom>
              <a:rect b="b" l="l" r="r" t="t"/>
              <a:pathLst>
                <a:path extrusionOk="0" h="1361" w="1587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0" name="Google Shape;420;p36"/>
          <p:cNvSpPr txBox="1"/>
          <p:nvPr>
            <p:ph type="ctrTitle"/>
          </p:nvPr>
        </p:nvSpPr>
        <p:spPr>
          <a:xfrm>
            <a:off x="1448250" y="2809400"/>
            <a:ext cx="1722300" cy="276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Продажба на билети</a:t>
            </a:r>
            <a:endParaRPr sz="1000"/>
          </a:p>
        </p:txBody>
      </p:sp>
      <p:sp>
        <p:nvSpPr>
          <p:cNvPr id="421" name="Google Shape;421;p36"/>
          <p:cNvSpPr/>
          <p:nvPr/>
        </p:nvSpPr>
        <p:spPr>
          <a:xfrm>
            <a:off x="3514800" y="2809413"/>
            <a:ext cx="2114400" cy="276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6"/>
          <p:cNvSpPr txBox="1"/>
          <p:nvPr>
            <p:ph type="ctrTitle"/>
          </p:nvPr>
        </p:nvSpPr>
        <p:spPr>
          <a:xfrm>
            <a:off x="3710850" y="2809400"/>
            <a:ext cx="1722300" cy="276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Спонсори</a:t>
            </a:r>
            <a:endParaRPr sz="1000"/>
          </a:p>
        </p:txBody>
      </p:sp>
      <p:sp>
        <p:nvSpPr>
          <p:cNvPr id="423" name="Google Shape;423;p36"/>
          <p:cNvSpPr/>
          <p:nvPr/>
        </p:nvSpPr>
        <p:spPr>
          <a:xfrm>
            <a:off x="5786700" y="2809400"/>
            <a:ext cx="2114400" cy="2769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6"/>
          <p:cNvSpPr txBox="1"/>
          <p:nvPr>
            <p:ph type="ctrTitle"/>
          </p:nvPr>
        </p:nvSpPr>
        <p:spPr>
          <a:xfrm>
            <a:off x="5982750" y="2809388"/>
            <a:ext cx="1722300" cy="276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Местен туризъм</a:t>
            </a:r>
            <a:endParaRPr sz="1000"/>
          </a:p>
        </p:txBody>
      </p:sp>
      <p:sp>
        <p:nvSpPr>
          <p:cNvPr id="425" name="Google Shape;425;p36"/>
          <p:cNvSpPr/>
          <p:nvPr/>
        </p:nvSpPr>
        <p:spPr>
          <a:xfrm>
            <a:off x="406450" y="-1289250"/>
            <a:ext cx="2163900" cy="21639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6"/>
          <p:cNvSpPr txBox="1"/>
          <p:nvPr/>
        </p:nvSpPr>
        <p:spPr>
          <a:xfrm>
            <a:off x="1304900" y="3251800"/>
            <a:ext cx="20103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 Light"/>
                <a:ea typeface="Nunito Light"/>
                <a:cs typeface="Nunito Light"/>
                <a:sym typeface="Nunito Light"/>
              </a:rPr>
              <a:t>Основен източник на доход е логично да остане Продажбата на билети ( в различни категории - като задължително е да има групови / семейни ) . 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27" name="Google Shape;427;p36"/>
          <p:cNvSpPr txBox="1"/>
          <p:nvPr/>
        </p:nvSpPr>
        <p:spPr>
          <a:xfrm>
            <a:off x="3597850" y="3203075"/>
            <a:ext cx="20103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 Light"/>
                <a:ea typeface="Nunito Light"/>
                <a:cs typeface="Nunito Light"/>
                <a:sym typeface="Nunito Light"/>
              </a:rPr>
              <a:t>Спонсорството е втори приоритет за самоиздръжка. Превоза на мащабните инсталации ( в контекста на Арт ФАБРИКА) е основен разход за една такава институция и делегирането на този разход на спонсори е задължително и целесъобразно. Наличието на няколко от най-големите спедиторски фирми именно във Враца би улеснило този процес. 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28" name="Google Shape;428;p36"/>
          <p:cNvSpPr txBox="1"/>
          <p:nvPr/>
        </p:nvSpPr>
        <p:spPr>
          <a:xfrm>
            <a:off x="5890800" y="3203075"/>
            <a:ext cx="20103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Nunito Light"/>
                <a:ea typeface="Nunito Light"/>
                <a:cs typeface="Nunito Light"/>
                <a:sym typeface="Nunito Light"/>
              </a:rPr>
              <a:t>Привличането на уикенд туристи при старт на определена кампания, може да се организира съвместно с Общински имоти (Спорт и Туризъм), както и с индивидуални частни собственици, срещу реклама и включването им в организирани гостуващи групи. </a:t>
            </a:r>
            <a:endParaRPr sz="900">
              <a:latin typeface="Nunito Light"/>
              <a:ea typeface="Nunito Light"/>
              <a:cs typeface="Nunito Light"/>
              <a:sym typeface="Nunito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7"/>
          <p:cNvSpPr txBox="1"/>
          <p:nvPr>
            <p:ph type="ctrTitle"/>
          </p:nvPr>
        </p:nvSpPr>
        <p:spPr>
          <a:xfrm>
            <a:off x="766950" y="2178600"/>
            <a:ext cx="33135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Алтернативни източници на доходи за ФАБРИКАТА</a:t>
            </a:r>
            <a:endParaRPr/>
          </a:p>
        </p:txBody>
      </p:sp>
      <p:sp>
        <p:nvSpPr>
          <p:cNvPr id="434" name="Google Shape;434;p37"/>
          <p:cNvSpPr txBox="1"/>
          <p:nvPr>
            <p:ph idx="1" type="subTitle"/>
          </p:nvPr>
        </p:nvSpPr>
        <p:spPr>
          <a:xfrm>
            <a:off x="4777750" y="246450"/>
            <a:ext cx="3722400" cy="47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s"/>
              <a:t>Отдаването </a:t>
            </a:r>
            <a:r>
              <a:rPr b="1" lang="es">
                <a:latin typeface="Nunito"/>
                <a:ea typeface="Nunito"/>
                <a:cs typeface="Nunito"/>
                <a:sym typeface="Nunito"/>
              </a:rPr>
              <a:t>под наем</a:t>
            </a:r>
            <a:r>
              <a:rPr lang="es"/>
              <a:t> на площи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s"/>
              <a:t>Workshops - театрални, визуални и др.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s"/>
              <a:t>Провеждане на учебни часове по ИУЧ / курсове</a:t>
            </a:r>
            <a:endParaRPr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Семинари </a:t>
            </a:r>
            <a:endParaRPr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Наем на декори / сцени</a:t>
            </a:r>
            <a:endParaRPr/>
          </a:p>
          <a:p>
            <a:pPr indent="-285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Закрита арт сцена за спектакли и композиции от утвърдилите се във Враца международни и национални АРТ фестивали.</a:t>
            </a:r>
            <a:endParaRPr/>
          </a:p>
          <a:p>
            <a:pPr indent="-28575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Концерти</a:t>
            </a:r>
            <a:endParaRPr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други (всякакви - мащаба е голям) </a:t>
            </a:r>
            <a:endParaRPr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Фермерски пазари на местни производители</a:t>
            </a:r>
            <a:endParaRPr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Кулинарни експо събития</a:t>
            </a:r>
            <a:endParaRPr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s"/>
              <a:t>Фестивали и др.</a:t>
            </a:r>
            <a:endParaRPr/>
          </a:p>
        </p:txBody>
      </p:sp>
      <p:pic>
        <p:nvPicPr>
          <p:cNvPr id="435" name="Google Shape;4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275" y="3751900"/>
            <a:ext cx="2752348" cy="187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8"/>
          <p:cNvSpPr txBox="1"/>
          <p:nvPr>
            <p:ph type="ctrTitle"/>
          </p:nvPr>
        </p:nvSpPr>
        <p:spPr>
          <a:xfrm>
            <a:off x="766950" y="2178600"/>
            <a:ext cx="25575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/>
              <a:t>Благодарим Ви за вниманието!</a:t>
            </a:r>
            <a:endParaRPr b="0"/>
          </a:p>
        </p:txBody>
      </p:sp>
      <p:pic>
        <p:nvPicPr>
          <p:cNvPr id="441" name="Google Shape;44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225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186001" cy="148822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8"/>
          <p:cNvSpPr txBox="1"/>
          <p:nvPr/>
        </p:nvSpPr>
        <p:spPr>
          <a:xfrm>
            <a:off x="325800" y="4369500"/>
            <a:ext cx="34398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900">
                <a:latin typeface="Nunito Light"/>
                <a:ea typeface="Nunito Light"/>
                <a:cs typeface="Nunito Light"/>
                <a:sym typeface="Nunito Light"/>
              </a:rPr>
              <a:t>В презентацията са използвани снимки на Vasko Vrachovski</a:t>
            </a:r>
            <a:endParaRPr i="1" sz="900"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900" u="sng">
                <a:solidFill>
                  <a:schemeClr val="hlink"/>
                </a:solidFill>
                <a:hlinkClick r:id="rId5"/>
              </a:rPr>
              <a:t>www.vaskovraracovski.com</a:t>
            </a:r>
            <a:endParaRPr i="1"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900"/>
              <a:t>www.facebook.com/vasko.vrachovski</a:t>
            </a:r>
            <a:endParaRPr i="1" sz="9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9"/>
          <p:cNvSpPr txBox="1"/>
          <p:nvPr>
            <p:ph type="ctrTitle"/>
          </p:nvPr>
        </p:nvSpPr>
        <p:spPr>
          <a:xfrm>
            <a:off x="957450" y="1797600"/>
            <a:ext cx="4028700" cy="78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Контакти с “ИМ”</a:t>
            </a:r>
            <a:endParaRPr/>
          </a:p>
        </p:txBody>
      </p:sp>
      <p:sp>
        <p:nvSpPr>
          <p:cNvPr id="449" name="Google Shape;449;p39"/>
          <p:cNvSpPr txBox="1"/>
          <p:nvPr>
            <p:ph idx="1" type="subTitle"/>
          </p:nvPr>
        </p:nvSpPr>
        <p:spPr>
          <a:xfrm>
            <a:off x="957450" y="2660100"/>
            <a:ext cx="2510700" cy="20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Марина  Козарски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0879 848836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u="sng">
                <a:solidFill>
                  <a:schemeClr val="hlink"/>
                </a:solidFill>
                <a:hlinkClick r:id="rId3"/>
              </a:rPr>
              <a:t>https://www.facebook.com/bohobymarina/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Илко Кръстев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088448 7421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https://www.facebook.com/ilkokrustev1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9"/>
          <p:cNvSpPr/>
          <p:nvPr/>
        </p:nvSpPr>
        <p:spPr>
          <a:xfrm>
            <a:off x="4667275" y="3066300"/>
            <a:ext cx="3822000" cy="12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rchitecture Portfoli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