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70" r:id="rId6"/>
    <p:sldId id="260" r:id="rId7"/>
    <p:sldId id="261" r:id="rId8"/>
    <p:sldId id="262" r:id="rId9"/>
    <p:sldId id="268" r:id="rId10"/>
    <p:sldId id="263" r:id="rId11"/>
    <p:sldId id="264" r:id="rId12"/>
    <p:sldId id="267" r:id="rId13"/>
    <p:sldId id="269" r:id="rId14"/>
    <p:sldId id="265" r:id="rId15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368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5515DB-6180-4D64-9952-DDE72073239D}" type="datetimeFigureOut">
              <a:rPr lang="bg-BG" smtClean="0"/>
              <a:t>30.9.2020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F6B588-B714-42EB-B520-59B3879A55D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79017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F6B588-B714-42EB-B520-59B3879A55D4}" type="slidenum">
              <a:rPr lang="bg-BG" smtClean="0"/>
              <a:t>10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32578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6"/>
          <p:cNvSpPr/>
          <p:nvPr/>
        </p:nvSpPr>
        <p:spPr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Tw Cen MT"/>
            </a:endParaRPr>
          </a:p>
        </p:txBody>
      </p:sp>
      <p:sp>
        <p:nvSpPr>
          <p:cNvPr id="3" name="Правоъгълник 9"/>
          <p:cNvSpPr/>
          <p:nvPr/>
        </p:nvSpPr>
        <p:spPr>
          <a:xfrm>
            <a:off x="-9144" y="6053327"/>
            <a:ext cx="2249424" cy="713232"/>
          </a:xfrm>
          <a:prstGeom prst="rect">
            <a:avLst/>
          </a:prstGeom>
          <a:solidFill>
            <a:srgbClr val="DD8047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Tw Cen MT"/>
            </a:endParaRPr>
          </a:p>
        </p:txBody>
      </p:sp>
      <p:sp>
        <p:nvSpPr>
          <p:cNvPr id="4" name="Правоъгълник 10"/>
          <p:cNvSpPr/>
          <p:nvPr/>
        </p:nvSpPr>
        <p:spPr>
          <a:xfrm>
            <a:off x="2359152" y="6044183"/>
            <a:ext cx="6784848" cy="713232"/>
          </a:xfrm>
          <a:prstGeom prst="rect">
            <a:avLst/>
          </a:prstGeom>
          <a:solidFill>
            <a:srgbClr val="94B6D2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Tw Cen MT"/>
            </a:endParaRPr>
          </a:p>
        </p:txBody>
      </p:sp>
      <p:sp>
        <p:nvSpPr>
          <p:cNvPr id="5" name="Заглавие 7"/>
          <p:cNvSpPr txBox="1">
            <a:spLocks noGrp="1"/>
          </p:cNvSpPr>
          <p:nvPr>
            <p:ph type="ctrTitle"/>
          </p:nvPr>
        </p:nvSpPr>
        <p:spPr>
          <a:xfrm>
            <a:off x="2362196" y="4038603"/>
            <a:ext cx="6476996" cy="1828800"/>
          </a:xfrm>
        </p:spPr>
        <p:txBody>
          <a:bodyPr anchor="b"/>
          <a:lstStyle>
            <a:lvl1pPr>
              <a:defRPr cap="all">
                <a:solidFill>
                  <a:srgbClr val="EBDDC3"/>
                </a:solidFill>
              </a:defRPr>
            </a:lvl1pPr>
          </a:lstStyle>
          <a:p>
            <a:pPr lvl="0"/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6" name="Подзаглавие 8"/>
          <p:cNvSpPr txBox="1">
            <a:spLocks noGrp="1"/>
          </p:cNvSpPr>
          <p:nvPr>
            <p:ph type="subTitle" idx="1"/>
          </p:nvPr>
        </p:nvSpPr>
        <p:spPr>
          <a:xfrm>
            <a:off x="2362196" y="6050036"/>
            <a:ext cx="6705596" cy="685800"/>
          </a:xfrm>
        </p:spPr>
        <p:txBody>
          <a:bodyPr anchor="ctr"/>
          <a:lstStyle>
            <a:lvl1pPr marL="0" indent="0">
              <a:buNone/>
              <a:defRPr sz="2600">
                <a:solidFill>
                  <a:srgbClr val="FFFFFF"/>
                </a:solidFill>
              </a:defRPr>
            </a:lvl1pPr>
          </a:lstStyle>
          <a:p>
            <a:pPr lvl="0"/>
            <a:r>
              <a:rPr lang="bg-BG"/>
              <a:t>Щракнете за редакция стил подзагл. обр.</a:t>
            </a:r>
            <a:endParaRPr lang="en-US"/>
          </a:p>
        </p:txBody>
      </p:sp>
      <p:sp>
        <p:nvSpPr>
          <p:cNvPr id="7" name="Контейнер за дата 27"/>
          <p:cNvSpPr txBox="1">
            <a:spLocks noGrp="1"/>
          </p:cNvSpPr>
          <p:nvPr>
            <p:ph type="dt" sz="half" idx="7"/>
          </p:nvPr>
        </p:nvSpPr>
        <p:spPr>
          <a:xfrm>
            <a:off x="76196" y="6068699"/>
            <a:ext cx="2057400" cy="685800"/>
          </a:xfrm>
        </p:spPr>
        <p:txBody>
          <a:bodyPr anchorCtr="1"/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lvl="0"/>
            <a:fld id="{7D2E7027-2710-46FE-BD97-B8F54CDFDDB6}" type="datetime1">
              <a:rPr lang="bg-BG"/>
              <a:pPr lvl="0"/>
              <a:t>30.9.2020 г.</a:t>
            </a:fld>
            <a:endParaRPr lang="bg-BG"/>
          </a:p>
        </p:txBody>
      </p:sp>
      <p:sp>
        <p:nvSpPr>
          <p:cNvPr id="8" name="Контейнер за долния колонтитул 16"/>
          <p:cNvSpPr txBox="1">
            <a:spLocks noGrp="1"/>
          </p:cNvSpPr>
          <p:nvPr>
            <p:ph type="ftr" sz="quarter" idx="9"/>
          </p:nvPr>
        </p:nvSpPr>
        <p:spPr>
          <a:xfrm>
            <a:off x="2085389" y="236536"/>
            <a:ext cx="5867403" cy="365129"/>
          </a:xfrm>
        </p:spPr>
        <p:txBody>
          <a:bodyPr/>
          <a:lstStyle>
            <a:lvl1pPr>
              <a:defRPr>
                <a:solidFill>
                  <a:srgbClr val="EBDDC3"/>
                </a:solidFill>
              </a:defRPr>
            </a:lvl1pPr>
          </a:lstStyle>
          <a:p>
            <a:pPr lvl="0"/>
            <a:endParaRPr lang="bg-BG"/>
          </a:p>
        </p:txBody>
      </p:sp>
      <p:sp>
        <p:nvSpPr>
          <p:cNvPr id="9" name="Контейнер за номер на слайда 28"/>
          <p:cNvSpPr txBox="1">
            <a:spLocks noGrp="1"/>
          </p:cNvSpPr>
          <p:nvPr>
            <p:ph type="sldNum" sz="quarter" idx="8"/>
          </p:nvPr>
        </p:nvSpPr>
        <p:spPr>
          <a:xfrm>
            <a:off x="8001000" y="228600"/>
            <a:ext cx="838203" cy="381003"/>
          </a:xfrm>
        </p:spPr>
        <p:txBody>
          <a:bodyPr/>
          <a:lstStyle>
            <a:lvl1pPr>
              <a:defRPr>
                <a:solidFill>
                  <a:srgbClr val="EBDDC3"/>
                </a:solidFill>
              </a:defRPr>
            </a:lvl1pPr>
          </a:lstStyle>
          <a:p>
            <a:pPr lvl="0"/>
            <a:fld id="{D98A0664-1090-4016-9C56-CF7E87E780C4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71767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 txBox="1">
            <a:spLocks noGrp="1"/>
          </p:cNvSpPr>
          <p:nvPr>
            <p:ph type="title"/>
          </p:nvPr>
        </p:nvSpPr>
        <p:spPr>
          <a:xfrm>
            <a:off x="612648" y="228600"/>
            <a:ext cx="8153403" cy="99059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дата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3D1B481-D0D2-4691-85F6-8A0387CE56F6}" type="datetime1">
              <a:rPr lang="bg-BG"/>
              <a:pPr lvl="0"/>
              <a:t>30.9.2020 г.</a:t>
            </a:fld>
            <a:endParaRPr lang="bg-BG"/>
          </a:p>
        </p:txBody>
      </p:sp>
      <p:sp>
        <p:nvSpPr>
          <p:cNvPr id="4" name="Контейнер за долния колонтитул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bg-BG"/>
          </a:p>
        </p:txBody>
      </p:sp>
      <p:sp>
        <p:nvSpPr>
          <p:cNvPr id="5" name="Контейнер за номер на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559DDD4-5EC3-4E7F-B190-94CC08641424}" type="slidenum">
              <a:t>‹#›</a:t>
            </a:fld>
            <a:endParaRPr lang="bg-BG"/>
          </a:p>
        </p:txBody>
      </p:sp>
      <p:sp>
        <p:nvSpPr>
          <p:cNvPr id="6" name="Контейнер за съдържание 7"/>
          <p:cNvSpPr txBox="1">
            <a:spLocks noGrp="1"/>
          </p:cNvSpPr>
          <p:nvPr>
            <p:ph idx="1"/>
          </p:nvPr>
        </p:nvSpPr>
        <p:spPr>
          <a:xfrm>
            <a:off x="612648" y="1600200"/>
            <a:ext cx="8153403" cy="449580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4790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 контейнер 2"/>
          <p:cNvSpPr txBox="1">
            <a:spLocks noGrp="1"/>
          </p:cNvSpPr>
          <p:nvPr>
            <p:ph type="body" idx="1"/>
          </p:nvPr>
        </p:nvSpPr>
        <p:spPr>
          <a:xfrm>
            <a:off x="1371600" y="2743200"/>
            <a:ext cx="7123111" cy="1673223"/>
          </a:xfrm>
        </p:spPr>
        <p:txBody>
          <a:bodyPr/>
          <a:lstStyle>
            <a:lvl1pPr marL="0" indent="0">
              <a:buNone/>
              <a:defRPr sz="2800">
                <a:solidFill>
                  <a:srgbClr val="775F55"/>
                </a:solidFill>
              </a:defRPr>
            </a:lvl1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Правоъгълник 6"/>
          <p:cNvSpPr/>
          <p:nvPr/>
        </p:nvSpPr>
        <p:spPr>
          <a:xfrm>
            <a:off x="0" y="1524003"/>
            <a:ext cx="9144000" cy="1143000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Tw Cen MT"/>
            </a:endParaRPr>
          </a:p>
        </p:txBody>
      </p:sp>
      <p:sp>
        <p:nvSpPr>
          <p:cNvPr id="4" name="Правоъгълник 7"/>
          <p:cNvSpPr/>
          <p:nvPr/>
        </p:nvSpPr>
        <p:spPr>
          <a:xfrm>
            <a:off x="0" y="1600200"/>
            <a:ext cx="1295403" cy="990596"/>
          </a:xfrm>
          <a:prstGeom prst="rect">
            <a:avLst/>
          </a:prstGeom>
          <a:solidFill>
            <a:srgbClr val="DD8047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Tw Cen MT"/>
            </a:endParaRPr>
          </a:p>
        </p:txBody>
      </p:sp>
      <p:sp>
        <p:nvSpPr>
          <p:cNvPr id="5" name="Правоъгълник 8"/>
          <p:cNvSpPr/>
          <p:nvPr/>
        </p:nvSpPr>
        <p:spPr>
          <a:xfrm>
            <a:off x="1371600" y="1600200"/>
            <a:ext cx="7772400" cy="990596"/>
          </a:xfrm>
          <a:prstGeom prst="rect">
            <a:avLst/>
          </a:prstGeom>
          <a:solidFill>
            <a:srgbClr val="94B6D2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Tw Cen MT"/>
            </a:endParaRPr>
          </a:p>
        </p:txBody>
      </p:sp>
      <p:sp>
        <p:nvSpPr>
          <p:cNvPr id="6" name="Заглавие 1"/>
          <p:cNvSpPr txBox="1">
            <a:spLocks noGrp="1"/>
          </p:cNvSpPr>
          <p:nvPr>
            <p:ph type="title"/>
          </p:nvPr>
        </p:nvSpPr>
        <p:spPr>
          <a:xfrm>
            <a:off x="1371600" y="1600200"/>
            <a:ext cx="7619996" cy="990596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7" name="Контейнер за дата 1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4EFF788-3DBB-4676-8D73-9AB67B2C3639}" type="datetime1">
              <a:rPr lang="bg-BG"/>
              <a:pPr lvl="0"/>
              <a:t>30.9.2020 г.</a:t>
            </a:fld>
            <a:endParaRPr lang="bg-BG"/>
          </a:p>
        </p:txBody>
      </p:sp>
      <p:sp>
        <p:nvSpPr>
          <p:cNvPr id="8" name="Контейнер за номер на слайда 12"/>
          <p:cNvSpPr txBox="1">
            <a:spLocks noGrp="1"/>
          </p:cNvSpPr>
          <p:nvPr>
            <p:ph type="sldNum" sz="quarter" idx="8"/>
          </p:nvPr>
        </p:nvSpPr>
        <p:spPr>
          <a:xfrm>
            <a:off x="0" y="1752603"/>
            <a:ext cx="1295403" cy="701673"/>
          </a:xfrm>
        </p:spPr>
        <p:txBody>
          <a:bodyPr/>
          <a:lstStyle>
            <a:lvl1pPr>
              <a:defRPr sz="2400"/>
            </a:lvl1pPr>
          </a:lstStyle>
          <a:p>
            <a:pPr lvl="0"/>
            <a:fld id="{DC81967A-412C-430A-83B8-DD1FC63163B3}" type="slidenum">
              <a:t>‹#›</a:t>
            </a:fld>
            <a:endParaRPr lang="bg-BG"/>
          </a:p>
        </p:txBody>
      </p:sp>
      <p:sp>
        <p:nvSpPr>
          <p:cNvPr id="9" name="Контейнер за долния колонтитул 1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71429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8"/>
          <p:cNvSpPr txBox="1">
            <a:spLocks noGrp="1"/>
          </p:cNvSpPr>
          <p:nvPr>
            <p:ph idx="1"/>
          </p:nvPr>
        </p:nvSpPr>
        <p:spPr>
          <a:xfrm>
            <a:off x="609603" y="1589565"/>
            <a:ext cx="3886200" cy="457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съдържание 10"/>
          <p:cNvSpPr txBox="1">
            <a:spLocks noGrp="1"/>
          </p:cNvSpPr>
          <p:nvPr>
            <p:ph idx="2"/>
          </p:nvPr>
        </p:nvSpPr>
        <p:spPr>
          <a:xfrm>
            <a:off x="4844902" y="1589565"/>
            <a:ext cx="3886200" cy="457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5" name="Контейнер за дата 7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104C72A-45F2-498B-884E-0B8744FA7A30}" type="datetime1">
              <a:rPr lang="bg-BG"/>
              <a:pPr lvl="0"/>
              <a:t>30.9.2020 г.</a:t>
            </a:fld>
            <a:endParaRPr lang="bg-BG"/>
          </a:p>
        </p:txBody>
      </p:sp>
      <p:sp>
        <p:nvSpPr>
          <p:cNvPr id="6" name="Контейнер за номер на слайда 9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7BB8415-EF3B-4BC1-A496-C0F4B887D9A6}" type="slidenum">
              <a:t>‹#›</a:t>
            </a:fld>
            <a:endParaRPr lang="bg-BG"/>
          </a:p>
        </p:txBody>
      </p:sp>
      <p:sp>
        <p:nvSpPr>
          <p:cNvPr id="7" name="Контейнер за долния колонтитул 11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352173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 txBox="1">
            <a:spLocks noGrp="1"/>
          </p:cNvSpPr>
          <p:nvPr>
            <p:ph type="title"/>
          </p:nvPr>
        </p:nvSpPr>
        <p:spPr>
          <a:xfrm>
            <a:off x="533396" y="273048"/>
            <a:ext cx="8153403" cy="86995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10"/>
          <p:cNvSpPr txBox="1">
            <a:spLocks noGrp="1"/>
          </p:cNvSpPr>
          <p:nvPr>
            <p:ph idx="2"/>
          </p:nvPr>
        </p:nvSpPr>
        <p:spPr>
          <a:xfrm>
            <a:off x="609603" y="2438403"/>
            <a:ext cx="3886200" cy="358140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съдържание 12"/>
          <p:cNvSpPr txBox="1">
            <a:spLocks noGrp="1"/>
          </p:cNvSpPr>
          <p:nvPr>
            <p:ph idx="4"/>
          </p:nvPr>
        </p:nvSpPr>
        <p:spPr>
          <a:xfrm>
            <a:off x="4800600" y="2438403"/>
            <a:ext cx="3886200" cy="358140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5" name="Контейнер за дата 9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1DBC61D-D9A6-4228-8C8E-46D16FEF60B6}" type="datetime1">
              <a:rPr lang="bg-BG"/>
              <a:pPr lvl="0"/>
              <a:t>30.9.2020 г.</a:t>
            </a:fld>
            <a:endParaRPr lang="bg-BG"/>
          </a:p>
        </p:txBody>
      </p:sp>
      <p:sp>
        <p:nvSpPr>
          <p:cNvPr id="6" name="Контейнер за номер на слайда 11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9A536C4-54B2-4632-88FE-2E19DFEFB9B6}" type="slidenum">
              <a:t>‹#›</a:t>
            </a:fld>
            <a:endParaRPr lang="bg-BG"/>
          </a:p>
        </p:txBody>
      </p:sp>
      <p:sp>
        <p:nvSpPr>
          <p:cNvPr id="7" name="Контейнер за долния колонтитул 1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bg-BG"/>
          </a:p>
        </p:txBody>
      </p:sp>
      <p:sp>
        <p:nvSpPr>
          <p:cNvPr id="8" name="Текстов контейнер 15"/>
          <p:cNvSpPr txBox="1">
            <a:spLocks noGrp="1"/>
          </p:cNvSpPr>
          <p:nvPr>
            <p:ph type="body" idx="1"/>
          </p:nvPr>
        </p:nvSpPr>
        <p:spPr>
          <a:xfrm>
            <a:off x="609603" y="1752603"/>
            <a:ext cx="3886200" cy="640080"/>
          </a:xfrm>
          <a:solidFill>
            <a:srgbClr val="DD8047"/>
          </a:solidFill>
        </p:spPr>
        <p:txBody>
          <a:bodyPr anchor="ctr"/>
          <a:lstStyle>
            <a:lvl1pPr marL="0" indent="0"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9" name="Текстов контейнер 14"/>
          <p:cNvSpPr txBox="1">
            <a:spLocks noGrp="1"/>
          </p:cNvSpPr>
          <p:nvPr>
            <p:ph type="body" idx="3"/>
          </p:nvPr>
        </p:nvSpPr>
        <p:spPr>
          <a:xfrm>
            <a:off x="4800600" y="1752603"/>
            <a:ext cx="3886200" cy="640080"/>
          </a:xfrm>
          <a:solidFill>
            <a:srgbClr val="D8B25C"/>
          </a:solidFill>
        </p:spPr>
        <p:txBody>
          <a:bodyPr anchor="ctr"/>
          <a:lstStyle>
            <a:lvl1pPr marL="0" indent="0"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</p:spTree>
    <p:extLst>
      <p:ext uri="{BB962C8B-B14F-4D97-AF65-F5344CB8AC3E}">
        <p14:creationId xmlns:p14="http://schemas.microsoft.com/office/powerpoint/2010/main" val="3664462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дата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730BFC8-F1D0-4FBF-8BE0-9E2720FFA712}" type="datetime1">
              <a:rPr lang="bg-BG"/>
              <a:pPr lvl="0"/>
              <a:t>30.9.2020 г.</a:t>
            </a:fld>
            <a:endParaRPr lang="bg-BG"/>
          </a:p>
        </p:txBody>
      </p:sp>
      <p:sp>
        <p:nvSpPr>
          <p:cNvPr id="4" name="Контейнер за долния колонтитул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bg-BG"/>
          </a:p>
        </p:txBody>
      </p:sp>
      <p:sp>
        <p:nvSpPr>
          <p:cNvPr id="5" name="Контейнер за номер на слайда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A33B4ED-969C-4709-8E90-B8FB3AD10B8D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548701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1C53517-6854-41F6-8B26-EDD5C86D9147}" type="datetime1">
              <a:rPr lang="bg-BG"/>
              <a:pPr lvl="0"/>
              <a:t>30.9.2020 г.</a:t>
            </a:fld>
            <a:endParaRPr lang="bg-BG"/>
          </a:p>
        </p:txBody>
      </p:sp>
      <p:sp>
        <p:nvSpPr>
          <p:cNvPr id="3" name="Контейнер за долния колонтитул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bg-BG"/>
          </a:p>
        </p:txBody>
      </p:sp>
      <p:sp>
        <p:nvSpPr>
          <p:cNvPr id="4" name="Контейнер за номер на слайда 3"/>
          <p:cNvSpPr txBox="1">
            <a:spLocks noGrp="1"/>
          </p:cNvSpPr>
          <p:nvPr>
            <p:ph type="sldNum" sz="quarter" idx="8"/>
          </p:nvPr>
        </p:nvSpPr>
        <p:spPr>
          <a:xfrm>
            <a:off x="0" y="6248396"/>
            <a:ext cx="533396" cy="381003"/>
          </a:xfrm>
        </p:spPr>
        <p:txBody>
          <a:bodyPr/>
          <a:lstStyle>
            <a:lvl1pPr>
              <a:defRPr>
                <a:solidFill>
                  <a:srgbClr val="775F55"/>
                </a:solidFill>
              </a:defRPr>
            </a:lvl1pPr>
          </a:lstStyle>
          <a:p>
            <a:pPr lvl="0"/>
            <a:fld id="{EC7EF465-533E-4356-A3C6-5FC7E59B037B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48642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 txBox="1">
            <a:spLocks noGrp="1"/>
          </p:cNvSpPr>
          <p:nvPr>
            <p:ph type="title"/>
          </p:nvPr>
        </p:nvSpPr>
        <p:spPr>
          <a:xfrm>
            <a:off x="609603" y="273048"/>
            <a:ext cx="8077196" cy="86995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дата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BDE6035-7459-468C-BC89-6A3F45EC46DA}" type="datetime1">
              <a:rPr lang="bg-BG"/>
              <a:pPr lvl="0"/>
              <a:t>30.9.2020 г.</a:t>
            </a:fld>
            <a:endParaRPr lang="bg-BG"/>
          </a:p>
        </p:txBody>
      </p:sp>
      <p:sp>
        <p:nvSpPr>
          <p:cNvPr id="4" name="Контейнер за долния колонтитул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bg-BG"/>
          </a:p>
        </p:txBody>
      </p:sp>
      <p:sp>
        <p:nvSpPr>
          <p:cNvPr id="5" name="Контейнер за номер на слайда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EF589AF-6685-4477-8076-0AD16B46A955}" type="slidenum">
              <a:t>‹#›</a:t>
            </a:fld>
            <a:endParaRPr lang="bg-BG"/>
          </a:p>
        </p:txBody>
      </p:sp>
      <p:sp>
        <p:nvSpPr>
          <p:cNvPr id="6" name="Текстов контейнер 2"/>
          <p:cNvSpPr txBox="1">
            <a:spLocks noGrp="1"/>
          </p:cNvSpPr>
          <p:nvPr>
            <p:ph type="body" idx="2"/>
          </p:nvPr>
        </p:nvSpPr>
        <p:spPr>
          <a:xfrm>
            <a:off x="609603" y="1752603"/>
            <a:ext cx="1600200" cy="4343400"/>
          </a:xfrm>
          <a:solidFill>
            <a:srgbClr val="DD8047"/>
          </a:solidFill>
          <a:ln w="50804">
            <a:solidFill>
              <a:srgbClr val="DD8047"/>
            </a:solidFill>
            <a:prstDash val="solid"/>
            <a:miter/>
          </a:ln>
        </p:spPr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7" name="Контейнер за съдържание 8"/>
          <p:cNvSpPr txBox="1">
            <a:spLocks noGrp="1"/>
          </p:cNvSpPr>
          <p:nvPr>
            <p:ph idx="1"/>
          </p:nvPr>
        </p:nvSpPr>
        <p:spPr>
          <a:xfrm>
            <a:off x="2362196" y="1752603"/>
            <a:ext cx="6400800" cy="441959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534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 контейнер 3"/>
          <p:cNvSpPr txBox="1">
            <a:spLocks noGrp="1"/>
          </p:cNvSpPr>
          <p:nvPr>
            <p:ph type="body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None/>
              <a:defRPr sz="1700"/>
            </a:lvl1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Правоъгълник 7"/>
          <p:cNvSpPr/>
          <p:nvPr/>
        </p:nvSpPr>
        <p:spPr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Tw Cen MT"/>
            </a:endParaRPr>
          </a:p>
        </p:txBody>
      </p:sp>
      <p:sp>
        <p:nvSpPr>
          <p:cNvPr id="4" name="Правоъгъл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rgbClr val="DD8047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Tw Cen MT"/>
            </a:endParaRPr>
          </a:p>
        </p:txBody>
      </p:sp>
      <p:sp>
        <p:nvSpPr>
          <p:cNvPr id="5" name="Правоъгъл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rgbClr val="94B6D2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Tw Cen MT"/>
            </a:endParaRPr>
          </a:p>
        </p:txBody>
      </p:sp>
      <p:sp>
        <p:nvSpPr>
          <p:cNvPr id="6" name="Заглавие 1"/>
          <p:cNvSpPr txBox="1">
            <a:spLocks noGrp="1"/>
          </p:cNvSpPr>
          <p:nvPr>
            <p:ph type="title"/>
          </p:nvPr>
        </p:nvSpPr>
        <p:spPr>
          <a:xfrm>
            <a:off x="1600200" y="4648196"/>
            <a:ext cx="7315200" cy="685800"/>
          </a:xfrm>
        </p:spPr>
        <p:txBody>
          <a:bodyPr/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pPr lvl="0"/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7" name="Правоъгълник 10"/>
          <p:cNvSpPr/>
          <p:nvPr/>
        </p:nvSpPr>
        <p:spPr>
          <a:xfrm>
            <a:off x="1447796" y="0"/>
            <a:ext cx="100584" cy="6867144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Tw Cen MT"/>
            </a:endParaRPr>
          </a:p>
        </p:txBody>
      </p:sp>
      <p:sp>
        <p:nvSpPr>
          <p:cNvPr id="8" name="Контейнер за дата 11"/>
          <p:cNvSpPr txBox="1">
            <a:spLocks noGrp="1"/>
          </p:cNvSpPr>
          <p:nvPr>
            <p:ph type="dt" sz="half" idx="7"/>
          </p:nvPr>
        </p:nvSpPr>
        <p:spPr>
          <a:xfrm>
            <a:off x="6248396" y="6248396"/>
            <a:ext cx="2667003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1B7D95C4-AE82-4899-A4A8-7187728C8545}" type="datetime1">
              <a:rPr lang="bg-BG"/>
              <a:pPr lvl="0"/>
              <a:t>30.9.2020 г.</a:t>
            </a:fld>
            <a:endParaRPr lang="bg-BG"/>
          </a:p>
        </p:txBody>
      </p:sp>
      <p:sp>
        <p:nvSpPr>
          <p:cNvPr id="9" name="Контейнер за номер на слайда 12"/>
          <p:cNvSpPr txBox="1">
            <a:spLocks noGrp="1"/>
          </p:cNvSpPr>
          <p:nvPr>
            <p:ph type="sldNum" sz="quarter" idx="8"/>
          </p:nvPr>
        </p:nvSpPr>
        <p:spPr>
          <a:xfrm>
            <a:off x="0" y="4667253"/>
            <a:ext cx="1447796" cy="663580"/>
          </a:xfrm>
        </p:spPr>
        <p:txBody>
          <a:bodyPr/>
          <a:lstStyle>
            <a:lvl1pPr>
              <a:defRPr sz="2800"/>
            </a:lvl1pPr>
          </a:lstStyle>
          <a:p>
            <a:pPr lvl="0"/>
            <a:fld id="{9BCECB3B-B09A-4478-9430-2A6D78F14933}" type="slidenum">
              <a:t>‹#›</a:t>
            </a:fld>
            <a:endParaRPr lang="bg-BG"/>
          </a:p>
        </p:txBody>
      </p:sp>
      <p:sp>
        <p:nvSpPr>
          <p:cNvPr id="10" name="Контейнер за долния колонтитул 13"/>
          <p:cNvSpPr txBox="1">
            <a:spLocks noGrp="1"/>
          </p:cNvSpPr>
          <p:nvPr>
            <p:ph type="ftr" sz="quarter" idx="9"/>
          </p:nvPr>
        </p:nvSpPr>
        <p:spPr>
          <a:xfrm>
            <a:off x="1600200" y="6248204"/>
            <a:ext cx="4572000" cy="365129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bg-BG"/>
          </a:p>
        </p:txBody>
      </p:sp>
      <p:sp>
        <p:nvSpPr>
          <p:cNvPr id="11" name="Контейнер за картина 2"/>
          <p:cNvSpPr txBox="1">
            <a:spLocks noGrp="1"/>
          </p:cNvSpPr>
          <p:nvPr>
            <p:ph type="pic" idx="1"/>
          </p:nvPr>
        </p:nvSpPr>
        <p:spPr>
          <a:xfrm>
            <a:off x="1560579" y="0"/>
            <a:ext cx="7583420" cy="4568955"/>
          </a:xfrm>
          <a:solidFill>
            <a:srgbClr val="DCE5EE"/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bg-BG"/>
              <a:t>Щракнете върху иконата, за да добавите картина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802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2605729-846F-4FC1-964F-A18BF52137DA}" type="datetime1">
              <a:rPr lang="bg-BG"/>
              <a:pPr lvl="0"/>
              <a:t>30.9.2020 г.</a:t>
            </a:fld>
            <a:endParaRPr lang="bg-BG"/>
          </a:p>
        </p:txBody>
      </p:sp>
      <p:sp>
        <p:nvSpPr>
          <p:cNvPr id="5" name="Контейнер за долния колонтитул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bg-BG"/>
          </a:p>
        </p:txBody>
      </p:sp>
      <p:sp>
        <p:nvSpPr>
          <p:cNvPr id="6" name="Контейнер за номер на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1D8A7DA-B192-4E3A-8A61-6DE4043EBBB2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60775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 txBox="1">
            <a:spLocks noGrp="1"/>
          </p:cNvSpPr>
          <p:nvPr>
            <p:ph type="title" orient="vert"/>
          </p:nvPr>
        </p:nvSpPr>
        <p:spPr>
          <a:xfrm>
            <a:off x="6553203" y="609603"/>
            <a:ext cx="2057400" cy="5516566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/>
          <p:cNvSpPr txBox="1">
            <a:spLocks noGrp="1"/>
          </p:cNvSpPr>
          <p:nvPr>
            <p:ph type="body" orient="vert" idx="1"/>
          </p:nvPr>
        </p:nvSpPr>
        <p:spPr>
          <a:xfrm>
            <a:off x="457200" y="609603"/>
            <a:ext cx="5562596" cy="5516566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 txBox="1">
            <a:spLocks noGrp="1"/>
          </p:cNvSpPr>
          <p:nvPr>
            <p:ph type="dt" sz="half" idx="7"/>
          </p:nvPr>
        </p:nvSpPr>
        <p:spPr>
          <a:xfrm>
            <a:off x="6553203" y="6248406"/>
            <a:ext cx="2209803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88CA429F-6E20-40C8-933F-4BC2B1AD861F}" type="datetime1">
              <a:rPr lang="bg-BG"/>
              <a:pPr lvl="0"/>
              <a:t>30.9.2020 г.</a:t>
            </a:fld>
            <a:endParaRPr lang="bg-BG"/>
          </a:p>
        </p:txBody>
      </p:sp>
      <p:sp>
        <p:nvSpPr>
          <p:cNvPr id="5" name="Контейнер за долния колонтитул 4"/>
          <p:cNvSpPr txBox="1">
            <a:spLocks noGrp="1"/>
          </p:cNvSpPr>
          <p:nvPr>
            <p:ph type="ftr" sz="quarter" idx="9"/>
          </p:nvPr>
        </p:nvSpPr>
        <p:spPr>
          <a:xfrm>
            <a:off x="457200" y="6248204"/>
            <a:ext cx="5573487" cy="365129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bg-BG"/>
          </a:p>
        </p:txBody>
      </p:sp>
      <p:sp>
        <p:nvSpPr>
          <p:cNvPr id="6" name="Правоъгълник 6"/>
          <p:cNvSpPr/>
          <p:nvPr/>
        </p:nvSpPr>
        <p:spPr>
          <a:xfrm>
            <a:off x="6096313" y="0"/>
            <a:ext cx="320040" cy="6858000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Tw Cen MT"/>
            </a:endParaRPr>
          </a:p>
        </p:txBody>
      </p:sp>
      <p:sp>
        <p:nvSpPr>
          <p:cNvPr id="7" name="Правоъгълник 7"/>
          <p:cNvSpPr/>
          <p:nvPr/>
        </p:nvSpPr>
        <p:spPr>
          <a:xfrm>
            <a:off x="6142033" y="609603"/>
            <a:ext cx="228600" cy="6248396"/>
          </a:xfrm>
          <a:prstGeom prst="rect">
            <a:avLst/>
          </a:prstGeom>
          <a:solidFill>
            <a:srgbClr val="94B6D2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Tw Cen MT"/>
            </a:endParaRPr>
          </a:p>
        </p:txBody>
      </p:sp>
      <p:sp>
        <p:nvSpPr>
          <p:cNvPr id="8" name="Правоъгълник 8"/>
          <p:cNvSpPr/>
          <p:nvPr/>
        </p:nvSpPr>
        <p:spPr>
          <a:xfrm>
            <a:off x="6142033" y="0"/>
            <a:ext cx="228600" cy="533396"/>
          </a:xfrm>
          <a:prstGeom prst="rect">
            <a:avLst/>
          </a:prstGeom>
          <a:solidFill>
            <a:srgbClr val="DD8047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Tw Cen MT"/>
            </a:endParaRPr>
          </a:p>
        </p:txBody>
      </p:sp>
      <p:sp>
        <p:nvSpPr>
          <p:cNvPr id="9" name="Контейнер за номер на слайда 5"/>
          <p:cNvSpPr txBox="1">
            <a:spLocks noGrp="1"/>
          </p:cNvSpPr>
          <p:nvPr>
            <p:ph type="sldNum" sz="quarter" idx="8"/>
          </p:nvPr>
        </p:nvSpPr>
        <p:spPr>
          <a:xfrm rot="5400013">
            <a:off x="5989634" y="144461"/>
            <a:ext cx="533396" cy="244473"/>
          </a:xfrm>
        </p:spPr>
        <p:txBody>
          <a:bodyPr/>
          <a:lstStyle>
            <a:lvl1pPr>
              <a:defRPr/>
            </a:lvl1pPr>
          </a:lstStyle>
          <a:p>
            <a:pPr lvl="0"/>
            <a:fld id="{81DEA242-B638-42BC-A2DA-AD2BFC70758B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51656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21"/>
          <p:cNvSpPr txBox="1">
            <a:spLocks noGrp="1"/>
          </p:cNvSpPr>
          <p:nvPr>
            <p:ph type="title"/>
          </p:nvPr>
        </p:nvSpPr>
        <p:spPr>
          <a:xfrm>
            <a:off x="609603" y="228600"/>
            <a:ext cx="8153403" cy="99059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/>
          <a:p>
            <a:pPr lvl="0"/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12"/>
          <p:cNvSpPr txBox="1">
            <a:spLocks noGrp="1"/>
          </p:cNvSpPr>
          <p:nvPr>
            <p:ph type="body" idx="1"/>
          </p:nvPr>
        </p:nvSpPr>
        <p:spPr>
          <a:xfrm>
            <a:off x="612648" y="1600200"/>
            <a:ext cx="8153403" cy="452628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13"/>
          <p:cNvSpPr txBox="1">
            <a:spLocks noGrp="1"/>
          </p:cNvSpPr>
          <p:nvPr>
            <p:ph type="dt" sz="half" idx="2"/>
          </p:nvPr>
        </p:nvSpPr>
        <p:spPr>
          <a:xfrm>
            <a:off x="6096003" y="6248396"/>
            <a:ext cx="266700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bg-BG" sz="1400" b="0" i="0" u="none" strike="noStrike" kern="1200" cap="none" spc="0" baseline="0">
                <a:solidFill>
                  <a:srgbClr val="775F55"/>
                </a:solidFill>
                <a:uFillTx/>
                <a:latin typeface="Calibri"/>
              </a:defRPr>
            </a:lvl1pPr>
          </a:lstStyle>
          <a:p>
            <a:pPr lvl="0"/>
            <a:fld id="{E08E53E5-4CB0-4E8F-A034-AA60CA364124}" type="datetime1">
              <a:rPr lang="bg-BG"/>
              <a:pPr lvl="0"/>
              <a:t>30.9.2020 г.</a:t>
            </a:fld>
            <a:endParaRPr lang="bg-BG"/>
          </a:p>
        </p:txBody>
      </p:sp>
      <p:sp>
        <p:nvSpPr>
          <p:cNvPr id="5" name="Контейнер за долния колонтитул 2"/>
          <p:cNvSpPr txBox="1">
            <a:spLocks noGrp="1"/>
          </p:cNvSpPr>
          <p:nvPr>
            <p:ph type="ftr" sz="quarter" idx="3"/>
          </p:nvPr>
        </p:nvSpPr>
        <p:spPr>
          <a:xfrm>
            <a:off x="609603" y="6248204"/>
            <a:ext cx="5421084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bg-BG" sz="1400" b="0" i="0" u="none" strike="noStrike" kern="1200" cap="none" spc="0" baseline="0">
                <a:solidFill>
                  <a:srgbClr val="775F55"/>
                </a:solidFill>
                <a:uFillTx/>
                <a:latin typeface="Calibri"/>
              </a:defRPr>
            </a:lvl1pPr>
          </a:lstStyle>
          <a:p>
            <a:pPr lvl="0"/>
            <a:endParaRPr lang="bg-BG"/>
          </a:p>
        </p:txBody>
      </p:sp>
      <p:sp>
        <p:nvSpPr>
          <p:cNvPr id="6" name="Правоъгълник 6"/>
          <p:cNvSpPr/>
          <p:nvPr/>
        </p:nvSpPr>
        <p:spPr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Tw Cen MT"/>
            </a:endParaRPr>
          </a:p>
        </p:txBody>
      </p:sp>
      <p:sp>
        <p:nvSpPr>
          <p:cNvPr id="7" name="Правоъгълник 7"/>
          <p:cNvSpPr/>
          <p:nvPr/>
        </p:nvSpPr>
        <p:spPr>
          <a:xfrm>
            <a:off x="0" y="1280160"/>
            <a:ext cx="533396" cy="228600"/>
          </a:xfrm>
          <a:prstGeom prst="rect">
            <a:avLst/>
          </a:prstGeom>
          <a:solidFill>
            <a:srgbClr val="DD8047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Tw Cen MT"/>
            </a:endParaRPr>
          </a:p>
        </p:txBody>
      </p:sp>
      <p:sp>
        <p:nvSpPr>
          <p:cNvPr id="8" name="Правоъгълник 8"/>
          <p:cNvSpPr/>
          <p:nvPr/>
        </p:nvSpPr>
        <p:spPr>
          <a:xfrm>
            <a:off x="590546" y="1280160"/>
            <a:ext cx="8553453" cy="228600"/>
          </a:xfrm>
          <a:prstGeom prst="rect">
            <a:avLst/>
          </a:prstGeom>
          <a:solidFill>
            <a:srgbClr val="94B6D2"/>
          </a:solidFill>
          <a:ln>
            <a:noFill/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Tw Cen MT"/>
            </a:endParaRPr>
          </a:p>
        </p:txBody>
      </p:sp>
      <p:sp>
        <p:nvSpPr>
          <p:cNvPr id="9" name="Контейнер за номер на слайда 22"/>
          <p:cNvSpPr txBox="1">
            <a:spLocks noGrp="1"/>
          </p:cNvSpPr>
          <p:nvPr>
            <p:ph type="sldNum" sz="quarter" idx="4"/>
          </p:nvPr>
        </p:nvSpPr>
        <p:spPr>
          <a:xfrm>
            <a:off x="0" y="1272223"/>
            <a:ext cx="533396" cy="24447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bg-BG" sz="14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</a:defRPr>
            </a:lvl1pPr>
          </a:lstStyle>
          <a:p>
            <a:pPr lvl="0"/>
            <a:fld id="{83B84BD4-3FE8-4F80-BFBD-EE49105A9CDA}" type="slidenum"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marL="0" marR="0" lvl="0" indent="0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bg-BG" sz="4400" b="0" i="0" u="none" strike="noStrike" kern="1200" cap="none" spc="0" baseline="0">
          <a:solidFill>
            <a:srgbClr val="775F55"/>
          </a:solidFill>
          <a:uFillTx/>
          <a:latin typeface="Calibri"/>
        </a:defRPr>
      </a:lvl1pPr>
    </p:titleStyle>
    <p:bodyStyle>
      <a:lvl1pPr marL="320040" marR="0" lvl="0" indent="-320040" algn="l" defTabSz="914400" rtl="0" fontAlgn="auto" hangingPunct="1">
        <a:lnSpc>
          <a:spcPct val="100000"/>
        </a:lnSpc>
        <a:spcBef>
          <a:spcPts val="700"/>
        </a:spcBef>
        <a:spcAft>
          <a:spcPts val="0"/>
        </a:spcAft>
        <a:buClr>
          <a:srgbClr val="DD8047"/>
        </a:buClr>
        <a:buSzPct val="60000"/>
        <a:buFont typeface="Wingdings"/>
        <a:buChar char=""/>
        <a:tabLst/>
        <a:defRPr lang="bg-BG" sz="29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40080" marR="0" lvl="1" indent="-274320" algn="l" defTabSz="914400" rtl="0" fontAlgn="auto" hangingPunct="1">
        <a:lnSpc>
          <a:spcPct val="100000"/>
        </a:lnSpc>
        <a:spcBef>
          <a:spcPts val="550"/>
        </a:spcBef>
        <a:spcAft>
          <a:spcPts val="0"/>
        </a:spcAft>
        <a:buClr>
          <a:srgbClr val="94B6D2"/>
        </a:buClr>
        <a:buSzPct val="70000"/>
        <a:buFont typeface="Wingdings 2"/>
        <a:buChar char=""/>
        <a:tabLst/>
        <a:defRPr lang="bg-BG" sz="26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914400" marR="0" lvl="2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Clr>
          <a:srgbClr val="DD8047"/>
        </a:buClr>
        <a:buSzPct val="75000"/>
        <a:buFont typeface="Wingdings"/>
        <a:buChar char=""/>
        <a:tabLst/>
        <a:defRPr lang="bg-BG" sz="23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371600" marR="0" lvl="3" indent="-228600" algn="l" defTabSz="914400" rtl="0" fontAlgn="auto" hangingPunct="1">
        <a:lnSpc>
          <a:spcPct val="100000"/>
        </a:lnSpc>
        <a:spcBef>
          <a:spcPts val="400"/>
        </a:spcBef>
        <a:spcAft>
          <a:spcPts val="0"/>
        </a:spcAft>
        <a:buClr>
          <a:srgbClr val="A5AB81"/>
        </a:buClr>
        <a:buSzPct val="75000"/>
        <a:buFont typeface="Wingdings"/>
        <a:buChar char=""/>
        <a:tabLst/>
        <a:defRPr lang="bg-BG" sz="20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1828800" marR="0" lvl="4" indent="-228600" algn="l" defTabSz="914400" rtl="0" fontAlgn="auto" hangingPunct="1">
        <a:lnSpc>
          <a:spcPct val="100000"/>
        </a:lnSpc>
        <a:spcBef>
          <a:spcPts val="400"/>
        </a:spcBef>
        <a:spcAft>
          <a:spcPts val="0"/>
        </a:spcAft>
        <a:buClr>
          <a:srgbClr val="D8B25C"/>
        </a:buClr>
        <a:buSzPct val="65000"/>
        <a:buFont typeface="Wingdings"/>
        <a:buChar char=""/>
        <a:tabLst/>
        <a:defRPr lang="bg-BG" sz="20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ufunds.b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ufunds.b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лавие 2"/>
          <p:cNvSpPr txBox="1">
            <a:spLocks noGrp="1"/>
          </p:cNvSpPr>
          <p:nvPr>
            <p:ph type="subTitle" idx="1"/>
          </p:nvPr>
        </p:nvSpPr>
        <p:spPr>
          <a:xfrm>
            <a:off x="706044" y="1196752"/>
            <a:ext cx="7920880" cy="1296143"/>
          </a:xfrm>
        </p:spPr>
        <p:txBody>
          <a:bodyPr anchorCtr="1"/>
          <a:lstStyle/>
          <a:p>
            <a:pPr lvl="0" algn="ctr">
              <a:lnSpc>
                <a:spcPct val="80000"/>
              </a:lnSpc>
              <a:spcBef>
                <a:spcPts val="500"/>
              </a:spcBef>
            </a:pPr>
            <a:r>
              <a:rPr lang="bg-BG" sz="2200" b="1" dirty="0" smtClean="0">
                <a:latin typeface="Century Gothic" pitchFamily="34"/>
              </a:rPr>
              <a:t>проект</a:t>
            </a:r>
            <a:r>
              <a:rPr lang="bg-BG" sz="2200" b="1" dirty="0">
                <a:latin typeface="Century Gothic" pitchFamily="34"/>
              </a:rPr>
              <a:t>:</a:t>
            </a:r>
            <a:endParaRPr lang="en-US" sz="2200" b="1" dirty="0">
              <a:latin typeface="Century Gothic" pitchFamily="34"/>
            </a:endParaRPr>
          </a:p>
          <a:p>
            <a:pPr lvl="0" algn="ctr">
              <a:lnSpc>
                <a:spcPct val="80000"/>
              </a:lnSpc>
              <a:spcBef>
                <a:spcPts val="500"/>
              </a:spcBef>
            </a:pPr>
            <a:r>
              <a:rPr lang="ru-RU" sz="2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entury Gothic" pitchFamily="34"/>
              </a:rPr>
              <a:t>Организиране</a:t>
            </a:r>
            <a:r>
              <a:rPr lang="ru-RU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itchFamily="34"/>
              </a:rPr>
              <a:t> и </a:t>
            </a:r>
            <a:r>
              <a:rPr lang="ru-RU" sz="2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entury Gothic" pitchFamily="34"/>
              </a:rPr>
              <a:t>провеждане</a:t>
            </a:r>
            <a:r>
              <a:rPr lang="ru-RU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itchFamily="34"/>
              </a:rPr>
              <a:t> на </a:t>
            </a:r>
            <a:r>
              <a:rPr lang="ru-RU" sz="2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entury Gothic" pitchFamily="34"/>
              </a:rPr>
              <a:t>информационна</a:t>
            </a:r>
            <a:r>
              <a:rPr lang="ru-RU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itchFamily="34"/>
              </a:rPr>
              <a:t> кампания за Натура 2000 </a:t>
            </a:r>
            <a:r>
              <a:rPr lang="ru-RU" sz="2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entury Gothic" pitchFamily="34"/>
              </a:rPr>
              <a:t>зоните</a:t>
            </a:r>
            <a:r>
              <a:rPr lang="ru-RU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itchFamily="34"/>
              </a:rPr>
              <a:t> на </a:t>
            </a:r>
            <a:r>
              <a:rPr lang="ru-RU" sz="2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entury Gothic" pitchFamily="34"/>
              </a:rPr>
              <a:t>територията</a:t>
            </a:r>
            <a:r>
              <a:rPr lang="ru-RU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itchFamily="34"/>
              </a:rPr>
              <a:t> на </a:t>
            </a:r>
            <a:r>
              <a:rPr lang="ru-RU" sz="2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entury Gothic" pitchFamily="34"/>
              </a:rPr>
              <a:t>област</a:t>
            </a:r>
            <a:r>
              <a:rPr lang="ru-RU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itchFamily="34"/>
              </a:rPr>
              <a:t> с </a:t>
            </a:r>
            <a:r>
              <a:rPr lang="ru-RU" sz="2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entury Gothic" pitchFamily="34"/>
              </a:rPr>
              <a:t>административен</a:t>
            </a:r>
            <a:r>
              <a:rPr lang="ru-RU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itchFamily="34"/>
              </a:rPr>
              <a:t> </a:t>
            </a:r>
            <a:r>
              <a:rPr lang="ru-RU" sz="2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entury Gothic" pitchFamily="34"/>
              </a:rPr>
              <a:t>център</a:t>
            </a:r>
            <a:r>
              <a:rPr lang="ru-RU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itchFamily="34"/>
              </a:rPr>
              <a:t> </a:t>
            </a:r>
            <a:r>
              <a:rPr lang="ru-RU" sz="2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entury Gothic" pitchFamily="34"/>
              </a:rPr>
              <a:t>Враца</a:t>
            </a:r>
            <a:endParaRPr lang="bg-BG" sz="2200" b="1" dirty="0">
              <a:solidFill>
                <a:schemeClr val="tx1">
                  <a:lumMod val="95000"/>
                  <a:lumOff val="5000"/>
                </a:schemeClr>
              </a:solidFill>
              <a:latin typeface="Century Gothic" pitchFamily="34"/>
            </a:endParaRPr>
          </a:p>
        </p:txBody>
      </p:sp>
      <p:pic>
        <p:nvPicPr>
          <p:cNvPr id="3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2512533"/>
            <a:ext cx="5188811" cy="3436747"/>
          </a:xfrm>
          <a:prstGeom prst="rect">
            <a:avLst/>
          </a:prstGeom>
          <a:gradFill>
            <a:gsLst>
              <a:gs pos="0">
                <a:srgbClr val="A3C4FF"/>
              </a:gs>
              <a:gs pos="100000">
                <a:srgbClr val="BFD5FF"/>
              </a:gs>
            </a:gsLst>
            <a:lin ang="16200000"/>
          </a:gradFill>
          <a:ln w="9528">
            <a:solidFill>
              <a:srgbClr val="4A7EBB"/>
            </a:solidFill>
            <a:prstDash val="solid"/>
          </a:ln>
          <a:effectLst>
            <a:outerShdw dist="19997" dir="5400000" algn="tl">
              <a:srgbClr val="000000">
                <a:alpha val="38000"/>
              </a:srgbClr>
            </a:outerShdw>
          </a:effectLst>
        </p:spPr>
      </p:pic>
      <p:sp>
        <p:nvSpPr>
          <p:cNvPr id="4" name="Текстово поле 3"/>
          <p:cNvSpPr txBox="1"/>
          <p:nvPr/>
        </p:nvSpPr>
        <p:spPr>
          <a:xfrm>
            <a:off x="2555775" y="6268669"/>
            <a:ext cx="6071149" cy="369335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инж. Николай Ненчев, Дирекция на ПП „Врачански Балкан“</a:t>
            </a:r>
          </a:p>
        </p:txBody>
      </p:sp>
      <p:sp>
        <p:nvSpPr>
          <p:cNvPr id="5" name="Текстово поле 4"/>
          <p:cNvSpPr txBox="1"/>
          <p:nvPr/>
        </p:nvSpPr>
        <p:spPr>
          <a:xfrm>
            <a:off x="416966" y="6268669"/>
            <a:ext cx="1236232" cy="369335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06.10.2020</a:t>
            </a:r>
          </a:p>
        </p:txBody>
      </p:sp>
      <p:pic>
        <p:nvPicPr>
          <p:cNvPr id="6" name="Picture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44436" y="116632"/>
            <a:ext cx="2212340" cy="8928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129" y="116632"/>
            <a:ext cx="2222500" cy="8547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5554961" cy="1143000"/>
          </a:xfrm>
        </p:spPr>
        <p:txBody>
          <a:bodyPr/>
          <a:lstStyle/>
          <a:p>
            <a:pPr lvl="0"/>
            <a:r>
              <a:rPr lang="bg-BG" sz="4000" dirty="0">
                <a:latin typeface="Impact" panose="020B0806030902050204" pitchFamily="34" charset="0"/>
              </a:rPr>
              <a:t>Обща информация</a:t>
            </a:r>
          </a:p>
        </p:txBody>
      </p:sp>
      <p:sp>
        <p:nvSpPr>
          <p:cNvPr id="3" name="Контейнер за съдържание 2"/>
          <p:cNvSpPr txBox="1">
            <a:spLocks noGrp="1"/>
          </p:cNvSpPr>
          <p:nvPr>
            <p:ph idx="1"/>
          </p:nvPr>
        </p:nvSpPr>
        <p:spPr>
          <a:xfrm>
            <a:off x="395532" y="2132856"/>
            <a:ext cx="7632852" cy="4525959"/>
          </a:xfrm>
        </p:spPr>
        <p:txBody>
          <a:bodyPr/>
          <a:lstStyle/>
          <a:p>
            <a:pPr marL="0" lvl="0" indent="0">
              <a:lnSpc>
                <a:spcPct val="80000"/>
              </a:lnSpc>
              <a:spcBef>
                <a:spcPts val="600"/>
              </a:spcBef>
              <a:buNone/>
            </a:pPr>
            <a:r>
              <a:rPr lang="ru-RU" sz="2000" b="1" dirty="0">
                <a:latin typeface="Century Gothic" pitchFamily="34"/>
              </a:rPr>
              <a:t>Процедура</a:t>
            </a:r>
            <a:r>
              <a:rPr lang="ru-RU" sz="2000" dirty="0">
                <a:latin typeface="Century Gothic" pitchFamily="34"/>
              </a:rPr>
              <a:t>: ОП „</a:t>
            </a:r>
            <a:r>
              <a:rPr lang="ru-RU" sz="2000" dirty="0" err="1">
                <a:latin typeface="Century Gothic" pitchFamily="34"/>
              </a:rPr>
              <a:t>Околна</a:t>
            </a:r>
            <a:r>
              <a:rPr lang="ru-RU" sz="2000" dirty="0">
                <a:latin typeface="Century Gothic" pitchFamily="34"/>
              </a:rPr>
              <a:t> среда 2014-2020 г.“ </a:t>
            </a:r>
            <a:br>
              <a:rPr lang="ru-RU" sz="2000" dirty="0">
                <a:latin typeface="Century Gothic" pitchFamily="34"/>
              </a:rPr>
            </a:br>
            <a:endParaRPr lang="ru-RU" sz="2000" dirty="0">
              <a:latin typeface="Century Gothic" pitchFamily="34"/>
            </a:endParaRPr>
          </a:p>
          <a:p>
            <a:pPr marL="0" lvl="0" indent="0">
              <a:lnSpc>
                <a:spcPct val="80000"/>
              </a:lnSpc>
              <a:spcBef>
                <a:spcPts val="600"/>
              </a:spcBef>
              <a:buNone/>
            </a:pPr>
            <a:r>
              <a:rPr lang="ru-RU" sz="2000" b="1" dirty="0">
                <a:latin typeface="Century Gothic" pitchFamily="34"/>
              </a:rPr>
              <a:t>Приоритетна ос:</a:t>
            </a:r>
            <a:r>
              <a:rPr lang="ru-RU" sz="2000" dirty="0">
                <a:latin typeface="Century Gothic" pitchFamily="34"/>
              </a:rPr>
              <a:t> НАТУРА 2000 и биоразнообразие, </a:t>
            </a:r>
            <a:br>
              <a:rPr lang="ru-RU" sz="2000" dirty="0">
                <a:latin typeface="Century Gothic" pitchFamily="34"/>
              </a:rPr>
            </a:br>
            <a:endParaRPr lang="ru-RU" sz="2000" dirty="0">
              <a:latin typeface="Century Gothic" pitchFamily="34"/>
            </a:endParaRPr>
          </a:p>
          <a:p>
            <a:pPr marL="0" lvl="0" indent="0">
              <a:lnSpc>
                <a:spcPct val="80000"/>
              </a:lnSpc>
              <a:spcBef>
                <a:spcPts val="600"/>
              </a:spcBef>
              <a:buNone/>
            </a:pPr>
            <a:r>
              <a:rPr lang="ru-RU" sz="2000" b="1" dirty="0">
                <a:latin typeface="Century Gothic" pitchFamily="34"/>
              </a:rPr>
              <a:t>Процедура:</a:t>
            </a:r>
            <a:r>
              <a:rPr lang="ru-RU" sz="2000" dirty="0">
                <a:latin typeface="Century Gothic" pitchFamily="34"/>
              </a:rPr>
              <a:t> </a:t>
            </a:r>
            <a:r>
              <a:rPr lang="ru-RU" sz="2000" dirty="0" err="1">
                <a:latin typeface="Century Gothic" pitchFamily="34"/>
              </a:rPr>
              <a:t>Споделена</a:t>
            </a:r>
            <a:r>
              <a:rPr lang="ru-RU" sz="2000" dirty="0">
                <a:latin typeface="Century Gothic" pitchFamily="34"/>
              </a:rPr>
              <a:t> </a:t>
            </a:r>
            <a:r>
              <a:rPr lang="ru-RU" sz="2000" dirty="0" err="1">
                <a:latin typeface="Century Gothic" pitchFamily="34"/>
              </a:rPr>
              <a:t>визия</a:t>
            </a:r>
            <a:r>
              <a:rPr lang="ru-RU" sz="2000" dirty="0">
                <a:latin typeface="Century Gothic" pitchFamily="34"/>
              </a:rPr>
              <a:t> за </a:t>
            </a:r>
            <a:r>
              <a:rPr lang="ru-RU" sz="2000" dirty="0" err="1">
                <a:latin typeface="Century Gothic" pitchFamily="34"/>
              </a:rPr>
              <a:t>екологичната</a:t>
            </a:r>
            <a:r>
              <a:rPr lang="ru-RU" sz="2000" dirty="0">
                <a:latin typeface="Century Gothic" pitchFamily="34"/>
              </a:rPr>
              <a:t> мрежа Натура 2000 в </a:t>
            </a:r>
            <a:r>
              <a:rPr lang="ru-RU" sz="2000" dirty="0" err="1">
                <a:latin typeface="Century Gothic" pitchFamily="34"/>
              </a:rPr>
              <a:t>България</a:t>
            </a:r>
            <a:r>
              <a:rPr lang="ru-RU" sz="2000" dirty="0">
                <a:latin typeface="Century Gothic" pitchFamily="34"/>
              </a:rPr>
              <a:t> BG16M1OP002-3.019</a:t>
            </a:r>
          </a:p>
          <a:p>
            <a:pPr marL="0" lvl="0" indent="0">
              <a:lnSpc>
                <a:spcPct val="80000"/>
              </a:lnSpc>
              <a:spcBef>
                <a:spcPts val="600"/>
              </a:spcBef>
              <a:buNone/>
            </a:pPr>
            <a:endParaRPr lang="bg-BG" sz="2000" b="1" dirty="0">
              <a:latin typeface="Century Gothic" pitchFamily="34"/>
            </a:endParaRPr>
          </a:p>
          <a:p>
            <a:pPr marL="0" lvl="0" indent="0">
              <a:lnSpc>
                <a:spcPct val="80000"/>
              </a:lnSpc>
              <a:spcBef>
                <a:spcPts val="600"/>
              </a:spcBef>
              <a:buNone/>
            </a:pPr>
            <a:r>
              <a:rPr lang="bg-BG" sz="2000" b="1" dirty="0">
                <a:latin typeface="Century Gothic" pitchFamily="34"/>
              </a:rPr>
              <a:t>Бенефициент:</a:t>
            </a:r>
            <a:r>
              <a:rPr lang="bg-BG" sz="2000" dirty="0">
                <a:latin typeface="Century Gothic" pitchFamily="34"/>
              </a:rPr>
              <a:t> Дирекция на Природен парк „Врачански Балкан“</a:t>
            </a:r>
          </a:p>
        </p:txBody>
      </p:sp>
      <p:sp>
        <p:nvSpPr>
          <p:cNvPr id="4" name="Правоъгълник 7"/>
          <p:cNvSpPr>
            <a:spLocks noChangeArrowheads="1"/>
          </p:cNvSpPr>
          <p:nvPr/>
        </p:nvSpPr>
        <p:spPr bwMode="auto">
          <a:xfrm>
            <a:off x="3131840" y="5445224"/>
            <a:ext cx="31305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bg-BG" u="sng" dirty="0">
                <a:solidFill>
                  <a:srgbClr val="2A6496"/>
                </a:solidFill>
                <a:latin typeface="Verdana" pitchFamily="34" charset="0"/>
                <a:hlinkClick r:id="rId2"/>
              </a:rPr>
              <a:t>https://www.eufunds.bg/</a:t>
            </a:r>
            <a:endParaRPr lang="bg-BG" altLang="bg-BG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 txBox="1">
            <a:spLocks noGrp="1"/>
          </p:cNvSpPr>
          <p:nvPr>
            <p:ph type="title"/>
          </p:nvPr>
        </p:nvSpPr>
        <p:spPr>
          <a:xfrm>
            <a:off x="467541" y="188640"/>
            <a:ext cx="6336700" cy="1143000"/>
          </a:xfrm>
        </p:spPr>
        <p:txBody>
          <a:bodyPr/>
          <a:lstStyle/>
          <a:p>
            <a:pPr lvl="0"/>
            <a:r>
              <a:rPr lang="bg-BG" sz="4000" dirty="0">
                <a:latin typeface="Impact" panose="020B0806030902050204" pitchFamily="34" charset="0"/>
              </a:rPr>
              <a:t>Обща информация</a:t>
            </a:r>
          </a:p>
        </p:txBody>
      </p:sp>
      <p:sp>
        <p:nvSpPr>
          <p:cNvPr id="3" name="Контейнер за съдържание 2"/>
          <p:cNvSpPr txBox="1">
            <a:spLocks noGrp="1"/>
          </p:cNvSpPr>
          <p:nvPr>
            <p:ph idx="1"/>
          </p:nvPr>
        </p:nvSpPr>
        <p:spPr>
          <a:xfrm>
            <a:off x="467544" y="2204864"/>
            <a:ext cx="7715200" cy="4065312"/>
          </a:xfrm>
        </p:spPr>
        <p:txBody>
          <a:bodyPr/>
          <a:lstStyle/>
          <a:p>
            <a:pPr marL="0" lvl="0" indent="0">
              <a:lnSpc>
                <a:spcPct val="90000"/>
              </a:lnSpc>
              <a:buNone/>
            </a:pPr>
            <a:r>
              <a:rPr lang="bg-BG" sz="2000" b="1" dirty="0">
                <a:latin typeface="Century Gothic" pitchFamily="34"/>
              </a:rPr>
              <a:t>Н</a:t>
            </a:r>
            <a:r>
              <a:rPr lang="ru-RU" sz="2000" b="1" dirty="0" err="1">
                <a:latin typeface="Century Gothic" pitchFamily="34"/>
              </a:rPr>
              <a:t>ачало</a:t>
            </a:r>
            <a:r>
              <a:rPr lang="ru-RU" sz="2000" dirty="0">
                <a:latin typeface="Century Gothic" pitchFamily="34"/>
              </a:rPr>
              <a:t>: 15 юли 2020</a:t>
            </a:r>
          </a:p>
          <a:p>
            <a:pPr marL="0" lvl="0" indent="0">
              <a:lnSpc>
                <a:spcPct val="90000"/>
              </a:lnSpc>
              <a:buNone/>
            </a:pPr>
            <a:endParaRPr lang="en-US" sz="2000" b="1" dirty="0">
              <a:latin typeface="Century Gothic" pitchFamily="34"/>
            </a:endParaRPr>
          </a:p>
          <a:p>
            <a:pPr marL="0" lvl="0" indent="0">
              <a:lnSpc>
                <a:spcPct val="90000"/>
              </a:lnSpc>
              <a:buNone/>
            </a:pPr>
            <a:r>
              <a:rPr lang="ru-RU" sz="2000" b="1" dirty="0">
                <a:latin typeface="Century Gothic" pitchFamily="34"/>
              </a:rPr>
              <a:t>Край</a:t>
            </a:r>
            <a:r>
              <a:rPr lang="ru-RU" sz="2000" dirty="0">
                <a:latin typeface="Century Gothic" pitchFamily="34"/>
              </a:rPr>
              <a:t>: 15 </a:t>
            </a:r>
            <a:r>
              <a:rPr lang="ru-RU" sz="2000" dirty="0" err="1">
                <a:latin typeface="Century Gothic" pitchFamily="34"/>
              </a:rPr>
              <a:t>януари</a:t>
            </a:r>
            <a:r>
              <a:rPr lang="ru-RU" sz="2000" dirty="0">
                <a:latin typeface="Century Gothic" pitchFamily="34"/>
              </a:rPr>
              <a:t> 2022</a:t>
            </a:r>
          </a:p>
          <a:p>
            <a:pPr marL="0" lvl="0" indent="0">
              <a:lnSpc>
                <a:spcPct val="90000"/>
              </a:lnSpc>
              <a:buNone/>
            </a:pPr>
            <a:endParaRPr lang="en-US" sz="2000" b="1" dirty="0">
              <a:latin typeface="Century Gothic" pitchFamily="34"/>
            </a:endParaRPr>
          </a:p>
          <a:p>
            <a:pPr marL="0" lvl="0" indent="0">
              <a:lnSpc>
                <a:spcPct val="90000"/>
              </a:lnSpc>
              <a:buNone/>
            </a:pPr>
            <a:r>
              <a:rPr lang="ru-RU" sz="2000" b="1" dirty="0" err="1">
                <a:latin typeface="Century Gothic" pitchFamily="34"/>
              </a:rPr>
              <a:t>Продължителност</a:t>
            </a:r>
            <a:r>
              <a:rPr lang="ru-RU" sz="2000" dirty="0">
                <a:latin typeface="Century Gothic" pitchFamily="34"/>
              </a:rPr>
              <a:t>: 18 </a:t>
            </a:r>
            <a:r>
              <a:rPr lang="ru-RU" sz="2000" dirty="0" err="1">
                <a:latin typeface="Century Gothic" pitchFamily="34"/>
              </a:rPr>
              <a:t>месеца</a:t>
            </a:r>
            <a:endParaRPr lang="ru-RU" sz="2000" dirty="0">
              <a:latin typeface="Century Gothic" pitchFamily="34"/>
            </a:endParaRPr>
          </a:p>
          <a:p>
            <a:pPr marL="0" lvl="0" indent="0">
              <a:lnSpc>
                <a:spcPct val="90000"/>
              </a:lnSpc>
              <a:buNone/>
            </a:pPr>
            <a:endParaRPr lang="en-US" sz="2000" b="1" dirty="0">
              <a:latin typeface="Century Gothic" pitchFamily="34"/>
            </a:endParaRPr>
          </a:p>
          <a:p>
            <a:pPr marL="0" lvl="0" indent="0">
              <a:lnSpc>
                <a:spcPct val="90000"/>
              </a:lnSpc>
              <a:buNone/>
            </a:pPr>
            <a:r>
              <a:rPr lang="ru-RU" sz="2000" b="1" dirty="0" err="1">
                <a:latin typeface="Century Gothic" pitchFamily="34"/>
              </a:rPr>
              <a:t>Стойност</a:t>
            </a:r>
            <a:r>
              <a:rPr lang="ru-RU" sz="2000" dirty="0">
                <a:latin typeface="Century Gothic" pitchFamily="34"/>
              </a:rPr>
              <a:t>: 71 400 </a:t>
            </a:r>
            <a:r>
              <a:rPr lang="ru-RU" sz="2000" dirty="0" err="1">
                <a:latin typeface="Century Gothic" pitchFamily="34"/>
              </a:rPr>
              <a:t>лв</a:t>
            </a:r>
            <a:r>
              <a:rPr lang="ru-RU" sz="2000" dirty="0">
                <a:latin typeface="Century Gothic" pitchFamily="34"/>
              </a:rPr>
              <a:t>. от </a:t>
            </a:r>
            <a:r>
              <a:rPr lang="ru-RU" sz="2000" dirty="0" err="1">
                <a:latin typeface="Century Gothic" pitchFamily="34"/>
              </a:rPr>
              <a:t>които</a:t>
            </a:r>
            <a:r>
              <a:rPr lang="ru-RU" sz="2000" dirty="0">
                <a:latin typeface="Century Gothic" pitchFamily="34"/>
              </a:rPr>
              <a:t> 60 690.00 </a:t>
            </a:r>
            <a:r>
              <a:rPr lang="ru-RU" sz="2000" dirty="0" err="1">
                <a:latin typeface="Century Gothic" pitchFamily="34"/>
              </a:rPr>
              <a:t>лв</a:t>
            </a:r>
            <a:r>
              <a:rPr lang="ru-RU" sz="2000" dirty="0">
                <a:latin typeface="Century Gothic" pitchFamily="34"/>
              </a:rPr>
              <a:t>. </a:t>
            </a:r>
            <a:r>
              <a:rPr lang="ru-RU" sz="2000" dirty="0" err="1">
                <a:latin typeface="Century Gothic" pitchFamily="34"/>
              </a:rPr>
              <a:t>европейско</a:t>
            </a:r>
            <a:r>
              <a:rPr lang="ru-RU" sz="2000" dirty="0">
                <a:latin typeface="Century Gothic" pitchFamily="34"/>
              </a:rPr>
              <a:t> и </a:t>
            </a:r>
            <a:endParaRPr lang="ru-RU" sz="2000" dirty="0" smtClean="0">
              <a:latin typeface="Century Gothic" pitchFamily="34"/>
            </a:endParaRPr>
          </a:p>
          <a:p>
            <a:pPr marL="0" lvl="0" indent="0">
              <a:lnSpc>
                <a:spcPct val="90000"/>
              </a:lnSpc>
              <a:buNone/>
            </a:pPr>
            <a:r>
              <a:rPr lang="ru-RU" sz="2000" dirty="0" smtClean="0">
                <a:latin typeface="Century Gothic" pitchFamily="34"/>
              </a:rPr>
              <a:t>10 </a:t>
            </a:r>
            <a:r>
              <a:rPr lang="ru-RU" sz="2000" dirty="0">
                <a:latin typeface="Century Gothic" pitchFamily="34"/>
              </a:rPr>
              <a:t>710.00 </a:t>
            </a:r>
            <a:r>
              <a:rPr lang="ru-RU" sz="2000" dirty="0" err="1">
                <a:latin typeface="Century Gothic" pitchFamily="34"/>
              </a:rPr>
              <a:t>лв</a:t>
            </a:r>
            <a:r>
              <a:rPr lang="ru-RU" sz="2000" dirty="0">
                <a:latin typeface="Century Gothic" pitchFamily="34"/>
              </a:rPr>
              <a:t>. е </a:t>
            </a:r>
            <a:r>
              <a:rPr lang="ru-RU" sz="2000" dirty="0" err="1">
                <a:latin typeface="Century Gothic" pitchFamily="34"/>
              </a:rPr>
              <a:t>национално</a:t>
            </a:r>
            <a:r>
              <a:rPr lang="ru-RU" sz="2000" dirty="0">
                <a:latin typeface="Century Gothic" pitchFamily="34"/>
              </a:rPr>
              <a:t> </a:t>
            </a:r>
            <a:r>
              <a:rPr lang="ru-RU" sz="2000" dirty="0" err="1">
                <a:latin typeface="Century Gothic" pitchFamily="34"/>
              </a:rPr>
              <a:t>съфинансиране</a:t>
            </a:r>
            <a:r>
              <a:rPr lang="ru-RU" sz="2000" dirty="0">
                <a:latin typeface="Century Gothic" pitchFamily="34"/>
              </a:rPr>
              <a:t>.</a:t>
            </a:r>
          </a:p>
          <a:p>
            <a:pPr lvl="0">
              <a:lnSpc>
                <a:spcPct val="90000"/>
              </a:lnSpc>
            </a:pPr>
            <a:endParaRPr lang="bg-BG" dirty="0"/>
          </a:p>
        </p:txBody>
      </p:sp>
      <p:pic>
        <p:nvPicPr>
          <p:cNvPr id="4" name="Контейнер за съдържание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67944" y="2028020"/>
            <a:ext cx="4968875" cy="1655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bg-BG" dirty="0">
                <a:latin typeface="Impact" panose="020B0806030902050204" pitchFamily="34" charset="0"/>
              </a:rPr>
              <a:t>Цели на проекта</a:t>
            </a:r>
          </a:p>
        </p:txBody>
      </p:sp>
      <p:sp>
        <p:nvSpPr>
          <p:cNvPr id="3" name="Контейнер за съдържание 2"/>
          <p:cNvSpPr txBox="1">
            <a:spLocks noGrp="1"/>
          </p:cNvSpPr>
          <p:nvPr>
            <p:ph idx="1"/>
          </p:nvPr>
        </p:nvSpPr>
        <p:spPr>
          <a:xfrm>
            <a:off x="467541" y="1916829"/>
            <a:ext cx="3816422" cy="4525959"/>
          </a:xfrm>
        </p:spPr>
        <p:txBody>
          <a:bodyPr/>
          <a:lstStyle/>
          <a:p>
            <a:pPr marL="0" lvl="0" indent="0">
              <a:lnSpc>
                <a:spcPct val="70000"/>
              </a:lnSpc>
              <a:buNone/>
            </a:pPr>
            <a:r>
              <a:rPr lang="ru-RU" sz="2800" b="1">
                <a:latin typeface="Century Gothic" pitchFamily="34"/>
              </a:rPr>
              <a:t>Обща цел:</a:t>
            </a:r>
            <a:r>
              <a:rPr lang="ru-RU" sz="2800">
                <a:latin typeface="Century Gothic" pitchFamily="34"/>
              </a:rPr>
              <a:t/>
            </a:r>
            <a:br>
              <a:rPr lang="ru-RU" sz="2800">
                <a:latin typeface="Century Gothic" pitchFamily="34"/>
              </a:rPr>
            </a:br>
            <a:endParaRPr lang="en-US" sz="2800">
              <a:latin typeface="Century Gothic" pitchFamily="34"/>
            </a:endParaRPr>
          </a:p>
          <a:p>
            <a:pPr marL="0" lvl="0" indent="0">
              <a:lnSpc>
                <a:spcPct val="140000"/>
              </a:lnSpc>
              <a:buNone/>
            </a:pPr>
            <a:r>
              <a:rPr lang="ru-RU" sz="1900">
                <a:latin typeface="Century Gothic" pitchFamily="34"/>
              </a:rPr>
              <a:t>Изграждане, развитие и поддържане на споделена визия за екологичната мрежа Натура 2000 в област Враца, чрез планиране, организиране и провеждане на регионална информационна кампания. </a:t>
            </a:r>
            <a:r>
              <a:rPr lang="ru-RU" sz="1900" i="1">
                <a:latin typeface="Century Gothic" pitchFamily="34"/>
              </a:rPr>
              <a:t/>
            </a:r>
            <a:br>
              <a:rPr lang="ru-RU" sz="1900" i="1">
                <a:latin typeface="Century Gothic" pitchFamily="34"/>
              </a:rPr>
            </a:br>
            <a:endParaRPr lang="ru-RU" sz="1900" i="1">
              <a:latin typeface="Century Gothic" pitchFamily="34"/>
            </a:endParaRPr>
          </a:p>
          <a:p>
            <a:pPr lvl="0">
              <a:lnSpc>
                <a:spcPct val="70000"/>
              </a:lnSpc>
            </a:pPr>
            <a:endParaRPr lang="bg-BG" sz="2800">
              <a:latin typeface="Century Gothic" pitchFamily="34"/>
            </a:endParaRPr>
          </a:p>
        </p:txBody>
      </p:sp>
      <p:pic>
        <p:nvPicPr>
          <p:cNvPr id="4" name="Картина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7296" y="2636910"/>
            <a:ext cx="4032449" cy="33843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2"/>
          <p:cNvSpPr txBox="1">
            <a:spLocks noGrp="1"/>
          </p:cNvSpPr>
          <p:nvPr>
            <p:ph idx="1"/>
          </p:nvPr>
        </p:nvSpPr>
        <p:spPr>
          <a:xfrm>
            <a:off x="174568" y="692694"/>
            <a:ext cx="5319970" cy="1368152"/>
          </a:xfrm>
        </p:spPr>
        <p:txBody>
          <a:bodyPr/>
          <a:lstStyle/>
          <a:p>
            <a:pPr marL="0" lvl="0" indent="0">
              <a:lnSpc>
                <a:spcPct val="60000"/>
              </a:lnSpc>
              <a:spcBef>
                <a:spcPts val="500"/>
              </a:spcBef>
              <a:buNone/>
            </a:pPr>
            <a:r>
              <a:rPr lang="ru-RU" sz="4100" dirty="0" err="1">
                <a:solidFill>
                  <a:srgbClr val="775F55"/>
                </a:solidFill>
                <a:latin typeface="Impact" panose="020B0806030902050204" pitchFamily="34" charset="0"/>
              </a:rPr>
              <a:t>Конкретни</a:t>
            </a:r>
            <a:r>
              <a:rPr lang="ru-RU" sz="4100" dirty="0">
                <a:solidFill>
                  <a:srgbClr val="775F55"/>
                </a:solidFill>
                <a:latin typeface="Impact" panose="020B0806030902050204" pitchFamily="34" charset="0"/>
              </a:rPr>
              <a:t> цели:</a:t>
            </a:r>
          </a:p>
          <a:p>
            <a:pPr marL="0" lvl="0" indent="0" algn="just">
              <a:lnSpc>
                <a:spcPct val="60000"/>
              </a:lnSpc>
              <a:spcBef>
                <a:spcPts val="500"/>
              </a:spcBef>
              <a:buNone/>
            </a:pPr>
            <a:endParaRPr lang="en-US" sz="1900" dirty="0">
              <a:latin typeface="Tw Cen MT"/>
            </a:endParaRPr>
          </a:p>
          <a:p>
            <a:pPr marL="0" lvl="0" indent="0" algn="just">
              <a:lnSpc>
                <a:spcPct val="60000"/>
              </a:lnSpc>
              <a:spcBef>
                <a:spcPts val="500"/>
              </a:spcBef>
              <a:buNone/>
            </a:pPr>
            <a:r>
              <a:rPr lang="ru-RU" sz="1900" dirty="0"/>
              <a:t/>
            </a:r>
            <a:br>
              <a:rPr lang="ru-RU" sz="1900" dirty="0"/>
            </a:br>
            <a:r>
              <a:rPr lang="ru-RU" sz="1900" dirty="0"/>
              <a:t/>
            </a:r>
            <a:br>
              <a:rPr lang="ru-RU" sz="1900" dirty="0"/>
            </a:br>
            <a:endParaRPr lang="ru-RU" sz="1900" dirty="0">
              <a:latin typeface="Century Gothic" pitchFamily="34"/>
            </a:endParaRPr>
          </a:p>
          <a:p>
            <a:pPr lvl="0">
              <a:lnSpc>
                <a:spcPct val="60000"/>
              </a:lnSpc>
              <a:spcBef>
                <a:spcPts val="500"/>
              </a:spcBef>
            </a:pPr>
            <a:endParaRPr lang="bg-BG" sz="1900" dirty="0">
              <a:latin typeface="Century Gothic" pitchFamily="34"/>
            </a:endParaRPr>
          </a:p>
        </p:txBody>
      </p:sp>
      <p:pic>
        <p:nvPicPr>
          <p:cNvPr id="3" name="Picture 2" descr="http://vr-balkan.net/pic/home~t6~YYhmCP_1_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03649" y="4509116"/>
            <a:ext cx="2747799" cy="20608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авоъгълник 3"/>
          <p:cNvSpPr/>
          <p:nvPr/>
        </p:nvSpPr>
        <p:spPr>
          <a:xfrm>
            <a:off x="5364089" y="1579049"/>
            <a:ext cx="3275856" cy="5062923"/>
          </a:xfrm>
          <a:prstGeom prst="rect">
            <a:avLst/>
          </a:prstGeom>
          <a:solidFill>
            <a:srgbClr val="94B6D2"/>
          </a:solidFill>
          <a:ln w="19046">
            <a:solidFill>
              <a:srgbClr val="6B859A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00" b="0" i="0" u="none" strike="noStrike" kern="0" cap="none" spc="0" baseline="0">
                <a:solidFill>
                  <a:srgbClr val="000000"/>
                </a:solidFill>
                <a:uFillTx/>
                <a:latin typeface="Century Gothic" pitchFamily="34"/>
              </a:rPr>
              <a:t>2. Повишаване на информираността, задържане на интереса и стимулиране на гражданското участие на широката общественост от област Враца в инициативи свързани с мрежата Натура 2000 и конкретните защитени зони в четирите целеви общини и създаване на условия за осмислянето на ролята на мрежата в развитието на местните общности.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251524" y="1700811"/>
            <a:ext cx="4572000" cy="2723823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00" b="0" i="0" u="none" strike="noStrike" kern="1200" cap="none" spc="0" baseline="0">
                <a:solidFill>
                  <a:srgbClr val="000000"/>
                </a:solidFill>
                <a:uFillTx/>
                <a:latin typeface="Century Gothic" pitchFamily="34"/>
              </a:rPr>
              <a:t>1. Изграждане и развитие на капацитет, знания и умения на заинтересованите страни от общините Враца, Мездра, Козлодуй и Роман за използване на възможностите на Натура 2000 зоните за планиране и организиране на икономически дейности.</a:t>
            </a:r>
            <a:endParaRPr lang="bg-BG" sz="1900" b="0" i="0" u="none" strike="noStrike" kern="1200" cap="none" spc="0" baseline="0">
              <a:solidFill>
                <a:srgbClr val="000000"/>
              </a:solidFill>
              <a:uFillTx/>
              <a:latin typeface="Century Gothic" pitchFamily="3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sz="2000" dirty="0" err="1">
                <a:latin typeface="Impact" panose="020B0806030902050204" pitchFamily="34" charset="0"/>
              </a:rPr>
              <a:t>Дейност</a:t>
            </a:r>
            <a:r>
              <a:rPr lang="ru-RU" sz="2000" dirty="0">
                <a:latin typeface="Impact" panose="020B0806030902050204" pitchFamily="34" charset="0"/>
              </a:rPr>
              <a:t> 1:</a:t>
            </a:r>
            <a:r>
              <a:rPr lang="ru-RU" sz="2000" dirty="0">
                <a:latin typeface="Century Gothic" pitchFamily="34"/>
              </a:rPr>
              <a:t> </a:t>
            </a:r>
            <a:r>
              <a:rPr lang="ru-RU" sz="2000" dirty="0" err="1">
                <a:latin typeface="Century Gothic" pitchFamily="34"/>
              </a:rPr>
              <a:t>Организиране</a:t>
            </a:r>
            <a:r>
              <a:rPr lang="ru-RU" sz="2000" dirty="0">
                <a:latin typeface="Century Gothic" pitchFamily="34"/>
              </a:rPr>
              <a:t> и </a:t>
            </a:r>
            <a:r>
              <a:rPr lang="ru-RU" sz="2000" dirty="0" err="1">
                <a:latin typeface="Century Gothic" pitchFamily="34"/>
              </a:rPr>
              <a:t>планиране</a:t>
            </a:r>
            <a:r>
              <a:rPr lang="ru-RU" sz="2000" dirty="0">
                <a:latin typeface="Century Gothic" pitchFamily="34"/>
              </a:rPr>
              <a:t> на </a:t>
            </a:r>
            <a:r>
              <a:rPr lang="ru-RU" sz="2000" dirty="0" err="1">
                <a:latin typeface="Century Gothic" pitchFamily="34"/>
              </a:rPr>
              <a:t>информационна</a:t>
            </a:r>
            <a:r>
              <a:rPr lang="ru-RU" sz="2000" dirty="0">
                <a:latin typeface="Century Gothic" pitchFamily="34"/>
              </a:rPr>
              <a:t> кампания, </a:t>
            </a:r>
            <a:r>
              <a:rPr lang="ru-RU" sz="2000" dirty="0" err="1">
                <a:latin typeface="Century Gothic" pitchFamily="34"/>
              </a:rPr>
              <a:t>свързана</a:t>
            </a:r>
            <a:r>
              <a:rPr lang="ru-RU" sz="2000" dirty="0">
                <a:latin typeface="Century Gothic" pitchFamily="34"/>
              </a:rPr>
              <a:t> с Натура 2000 на </a:t>
            </a:r>
            <a:r>
              <a:rPr lang="ru-RU" sz="2000" dirty="0" err="1">
                <a:latin typeface="Century Gothic" pitchFamily="34"/>
              </a:rPr>
              <a:t>територията</a:t>
            </a:r>
            <a:r>
              <a:rPr lang="ru-RU" sz="2000" dirty="0">
                <a:latin typeface="Century Gothic" pitchFamily="34"/>
              </a:rPr>
              <a:t> на </a:t>
            </a:r>
            <a:r>
              <a:rPr lang="ru-RU" sz="2000" dirty="0" err="1">
                <a:latin typeface="Century Gothic" pitchFamily="34"/>
              </a:rPr>
              <a:t>област</a:t>
            </a:r>
            <a:r>
              <a:rPr lang="ru-RU" sz="2000" dirty="0">
                <a:latin typeface="Century Gothic" pitchFamily="34"/>
              </a:rPr>
              <a:t> </a:t>
            </a:r>
            <a:r>
              <a:rPr lang="ru-RU" sz="2000" dirty="0" err="1">
                <a:latin typeface="Century Gothic" pitchFamily="34"/>
              </a:rPr>
              <a:t>Враца</a:t>
            </a:r>
            <a:r>
              <a:rPr lang="ru-RU" sz="2000" dirty="0">
                <a:latin typeface="Century Gothic" pitchFamily="34"/>
              </a:rPr>
              <a:t> и </a:t>
            </a:r>
            <a:r>
              <a:rPr lang="ru-RU" sz="2000" dirty="0" err="1">
                <a:latin typeface="Century Gothic" pitchFamily="34"/>
              </a:rPr>
              <a:t>медийно</a:t>
            </a:r>
            <a:r>
              <a:rPr lang="ru-RU" sz="2000" dirty="0">
                <a:latin typeface="Century Gothic" pitchFamily="34"/>
              </a:rPr>
              <a:t> </a:t>
            </a:r>
            <a:r>
              <a:rPr lang="ru-RU" sz="2000" dirty="0" err="1">
                <a:latin typeface="Century Gothic" pitchFamily="34"/>
              </a:rPr>
              <a:t>отразяване</a:t>
            </a:r>
            <a:r>
              <a:rPr lang="ru-RU" sz="2000" dirty="0"/>
              <a:t/>
            </a:r>
            <a:br>
              <a:rPr lang="ru-RU" sz="2000" dirty="0"/>
            </a:br>
            <a:endParaRPr lang="bg-BG" sz="2000" dirty="0"/>
          </a:p>
        </p:txBody>
      </p:sp>
      <p:sp>
        <p:nvSpPr>
          <p:cNvPr id="3" name="Контейнер за съдържание 2"/>
          <p:cNvSpPr txBox="1">
            <a:spLocks noGrp="1"/>
          </p:cNvSpPr>
          <p:nvPr>
            <p:ph idx="1"/>
          </p:nvPr>
        </p:nvSpPr>
        <p:spPr>
          <a:xfrm>
            <a:off x="217691" y="2004572"/>
            <a:ext cx="3754764" cy="4525959"/>
          </a:xfrm>
        </p:spPr>
        <p:txBody>
          <a:bodyPr/>
          <a:lstStyle/>
          <a:p>
            <a:pPr lvl="0">
              <a:lnSpc>
                <a:spcPct val="90000"/>
              </a:lnSpc>
            </a:pPr>
            <a:r>
              <a:rPr lang="ru-RU" sz="1900" dirty="0" err="1">
                <a:latin typeface="Century Gothic" pitchFamily="34"/>
              </a:rPr>
              <a:t>Планиране</a:t>
            </a:r>
            <a:r>
              <a:rPr lang="ru-RU" sz="1900" dirty="0">
                <a:latin typeface="Century Gothic" pitchFamily="34"/>
              </a:rPr>
              <a:t> на </a:t>
            </a:r>
            <a:r>
              <a:rPr lang="ru-RU" sz="1900" dirty="0" err="1">
                <a:latin typeface="Century Gothic" pitchFamily="34"/>
              </a:rPr>
              <a:t>информационната</a:t>
            </a:r>
            <a:r>
              <a:rPr lang="ru-RU" sz="1900" dirty="0">
                <a:latin typeface="Century Gothic" pitchFamily="34"/>
              </a:rPr>
              <a:t> кампания</a:t>
            </a:r>
          </a:p>
          <a:p>
            <a:pPr lvl="0">
              <a:lnSpc>
                <a:spcPct val="90000"/>
              </a:lnSpc>
            </a:pPr>
            <a:endParaRPr lang="ru-RU" sz="1900" dirty="0">
              <a:latin typeface="Century Gothic" pitchFamily="34"/>
            </a:endParaRPr>
          </a:p>
          <a:p>
            <a:pPr lvl="0">
              <a:lnSpc>
                <a:spcPct val="90000"/>
              </a:lnSpc>
            </a:pPr>
            <a:r>
              <a:rPr lang="ru-RU" sz="1900" dirty="0" err="1">
                <a:latin typeface="Century Gothic" pitchFamily="34"/>
              </a:rPr>
              <a:t>Създаване</a:t>
            </a:r>
            <a:r>
              <a:rPr lang="ru-RU" sz="1900" dirty="0">
                <a:latin typeface="Century Gothic" pitchFamily="34"/>
              </a:rPr>
              <a:t> на </a:t>
            </a:r>
            <a:r>
              <a:rPr lang="ru-RU" sz="1900" dirty="0" err="1">
                <a:latin typeface="Century Gothic" pitchFamily="34"/>
              </a:rPr>
              <a:t>медийни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партньорства</a:t>
            </a:r>
            <a:r>
              <a:rPr lang="ru-RU" sz="1900" dirty="0">
                <a:latin typeface="Century Gothic" pitchFamily="34"/>
              </a:rPr>
              <a:t> и </a:t>
            </a:r>
            <a:r>
              <a:rPr lang="ru-RU" sz="1900" dirty="0" err="1">
                <a:latin typeface="Century Gothic" pitchFamily="34"/>
              </a:rPr>
              <a:t>медийно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отразяване</a:t>
            </a:r>
            <a:r>
              <a:rPr lang="ru-RU" sz="1900" dirty="0">
                <a:latin typeface="Century Gothic" pitchFamily="34"/>
              </a:rPr>
              <a:t> на </a:t>
            </a:r>
            <a:r>
              <a:rPr lang="ru-RU" sz="1900" dirty="0" err="1">
                <a:latin typeface="Century Gothic" pitchFamily="34"/>
              </a:rPr>
              <a:t>кампанията</a:t>
            </a:r>
            <a:endParaRPr lang="ru-RU" sz="1900" dirty="0">
              <a:latin typeface="Century Gothic" pitchFamily="34"/>
            </a:endParaRPr>
          </a:p>
          <a:p>
            <a:pPr lvl="0">
              <a:lnSpc>
                <a:spcPct val="90000"/>
              </a:lnSpc>
            </a:pPr>
            <a:endParaRPr lang="ru-RU" sz="1900" dirty="0">
              <a:latin typeface="Century Gothic" pitchFamily="34"/>
            </a:endParaRPr>
          </a:p>
          <a:p>
            <a:pPr lvl="0">
              <a:lnSpc>
                <a:spcPct val="90000"/>
              </a:lnSpc>
            </a:pPr>
            <a:r>
              <a:rPr lang="ru-RU" sz="1900" dirty="0" err="1">
                <a:latin typeface="Century Gothic" pitchFamily="34"/>
              </a:rPr>
              <a:t>Провеждане</a:t>
            </a:r>
            <a:r>
              <a:rPr lang="ru-RU" sz="1900" dirty="0">
                <a:latin typeface="Century Gothic" pitchFamily="34"/>
              </a:rPr>
              <a:t> на </a:t>
            </a:r>
            <a:r>
              <a:rPr lang="ru-RU" sz="1900" dirty="0" err="1">
                <a:latin typeface="Century Gothic" pitchFamily="34"/>
              </a:rPr>
              <a:t>експедиентски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пътувания</a:t>
            </a:r>
            <a:r>
              <a:rPr lang="ru-RU" sz="1900" dirty="0">
                <a:latin typeface="Century Gothic" pitchFamily="34"/>
              </a:rPr>
              <a:t>.</a:t>
            </a:r>
            <a:endParaRPr lang="bg-BG" sz="1900" dirty="0">
              <a:latin typeface="Century Gothic" pitchFamily="34"/>
            </a:endParaRPr>
          </a:p>
        </p:txBody>
      </p:sp>
      <p:pic>
        <p:nvPicPr>
          <p:cNvPr id="4" name="Picture 2" descr="http://vr-balkan.net/pic/home~t6~mvP6CS_j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995937" y="1988838"/>
            <a:ext cx="4948101" cy="33123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sz="2000" dirty="0" err="1">
                <a:latin typeface="Impact" panose="020B0806030902050204" pitchFamily="34" charset="0"/>
              </a:rPr>
              <a:t>Дейност</a:t>
            </a:r>
            <a:r>
              <a:rPr lang="ru-RU" sz="2000" dirty="0">
                <a:latin typeface="Impact" panose="020B0806030902050204" pitchFamily="34" charset="0"/>
              </a:rPr>
              <a:t> 2:</a:t>
            </a:r>
            <a:r>
              <a:rPr lang="ru-RU" sz="2000" dirty="0">
                <a:latin typeface="Century Gothic" pitchFamily="34"/>
              </a:rPr>
              <a:t> </a:t>
            </a:r>
            <a:r>
              <a:rPr lang="ru-RU" sz="2000" dirty="0" err="1">
                <a:latin typeface="Century Gothic" pitchFamily="34"/>
              </a:rPr>
              <a:t>Изработване</a:t>
            </a:r>
            <a:r>
              <a:rPr lang="ru-RU" sz="2000" dirty="0">
                <a:latin typeface="Century Gothic" pitchFamily="34"/>
              </a:rPr>
              <a:t> и доставка на </a:t>
            </a:r>
            <a:r>
              <a:rPr lang="ru-RU" sz="2000" dirty="0" err="1">
                <a:latin typeface="Century Gothic" pitchFamily="34"/>
              </a:rPr>
              <a:t>информационни</a:t>
            </a:r>
            <a:r>
              <a:rPr lang="ru-RU" sz="2000" dirty="0">
                <a:latin typeface="Century Gothic" pitchFamily="34"/>
              </a:rPr>
              <a:t> и </a:t>
            </a:r>
            <a:r>
              <a:rPr lang="ru-RU" sz="2000" dirty="0" err="1">
                <a:latin typeface="Century Gothic" pitchFamily="34"/>
              </a:rPr>
              <a:t>рекламни</a:t>
            </a:r>
            <a:r>
              <a:rPr lang="ru-RU" sz="2000" dirty="0">
                <a:latin typeface="Century Gothic" pitchFamily="34"/>
              </a:rPr>
              <a:t> </a:t>
            </a:r>
            <a:r>
              <a:rPr lang="ru-RU" sz="2000" dirty="0" err="1">
                <a:latin typeface="Century Gothic" pitchFamily="34"/>
              </a:rPr>
              <a:t>материали</a:t>
            </a:r>
            <a:r>
              <a:rPr lang="ru-RU" sz="2000" dirty="0">
                <a:latin typeface="Century Gothic" pitchFamily="34"/>
              </a:rPr>
              <a:t> за </a:t>
            </a:r>
            <a:r>
              <a:rPr lang="ru-RU" sz="2000" dirty="0" err="1">
                <a:latin typeface="Century Gothic" pitchFamily="34"/>
              </a:rPr>
              <a:t>нуждите</a:t>
            </a:r>
            <a:r>
              <a:rPr lang="ru-RU" sz="2000" dirty="0">
                <a:latin typeface="Century Gothic" pitchFamily="34"/>
              </a:rPr>
              <a:t> на </a:t>
            </a:r>
            <a:r>
              <a:rPr lang="ru-RU" sz="2000" dirty="0" err="1">
                <a:latin typeface="Century Gothic" pitchFamily="34"/>
              </a:rPr>
              <a:t>кампанията</a:t>
            </a:r>
            <a:endParaRPr lang="bg-BG" sz="2000" dirty="0"/>
          </a:p>
        </p:txBody>
      </p:sp>
      <p:sp>
        <p:nvSpPr>
          <p:cNvPr id="3" name="Контейнер за съдържание 2"/>
          <p:cNvSpPr txBox="1">
            <a:spLocks noGrp="1"/>
          </p:cNvSpPr>
          <p:nvPr>
            <p:ph idx="1"/>
          </p:nvPr>
        </p:nvSpPr>
        <p:spPr>
          <a:xfrm>
            <a:off x="467541" y="2066443"/>
            <a:ext cx="5842988" cy="3701006"/>
          </a:xfrm>
        </p:spPr>
        <p:txBody>
          <a:bodyPr/>
          <a:lstStyle/>
          <a:p>
            <a:pPr marL="0" lvl="0" indent="0">
              <a:lnSpc>
                <a:spcPct val="80000"/>
              </a:lnSpc>
              <a:spcBef>
                <a:spcPts val="600"/>
              </a:spcBef>
              <a:buNone/>
            </a:pPr>
            <a:r>
              <a:rPr lang="ru-RU" sz="1900" b="1" dirty="0">
                <a:latin typeface="Century Gothic" pitchFamily="34"/>
              </a:rPr>
              <a:t>1</a:t>
            </a:r>
            <a:r>
              <a:rPr lang="ru-RU" sz="1900" b="1" dirty="0" smtClean="0">
                <a:latin typeface="Century Gothic" pitchFamily="34"/>
              </a:rPr>
              <a:t>. </a:t>
            </a:r>
            <a:r>
              <a:rPr lang="ru-RU" sz="1900" b="1" dirty="0" err="1" smtClean="0">
                <a:latin typeface="Century Gothic" pitchFamily="34"/>
              </a:rPr>
              <a:t>Рекламни</a:t>
            </a:r>
            <a:r>
              <a:rPr lang="ru-RU" sz="1900" b="1" dirty="0" smtClean="0">
                <a:latin typeface="Century Gothic" pitchFamily="34"/>
              </a:rPr>
              <a:t> </a:t>
            </a:r>
            <a:r>
              <a:rPr lang="ru-RU" sz="1900" b="1" dirty="0" err="1" smtClean="0">
                <a:latin typeface="Century Gothic" pitchFamily="34"/>
              </a:rPr>
              <a:t>материали</a:t>
            </a:r>
            <a:r>
              <a:rPr lang="ru-RU" sz="1900" b="1" dirty="0" smtClean="0">
                <a:latin typeface="Century Gothic" pitchFamily="34"/>
              </a:rPr>
              <a:t>: </a:t>
            </a:r>
            <a:r>
              <a:rPr lang="ru-RU" sz="1900" dirty="0" err="1" smtClean="0">
                <a:latin typeface="Century Gothic" pitchFamily="34"/>
              </a:rPr>
              <a:t>чадъри</a:t>
            </a:r>
            <a:r>
              <a:rPr lang="ru-RU" sz="1900" dirty="0">
                <a:latin typeface="Century Gothic" pitchFamily="34"/>
              </a:rPr>
              <a:t>, папки</a:t>
            </a:r>
            <a:r>
              <a:rPr lang="ru-RU" sz="1900" dirty="0" smtClean="0">
                <a:latin typeface="Century Gothic" pitchFamily="34"/>
              </a:rPr>
              <a:t>, </a:t>
            </a:r>
            <a:r>
              <a:rPr lang="ru-RU" sz="1900" dirty="0" err="1">
                <a:latin typeface="Century Gothic" pitchFamily="34"/>
              </a:rPr>
              <a:t>дъждобрани</a:t>
            </a:r>
            <a:r>
              <a:rPr lang="ru-RU" sz="1900" dirty="0">
                <a:latin typeface="Century Gothic" pitchFamily="34"/>
              </a:rPr>
              <a:t>, </a:t>
            </a:r>
            <a:r>
              <a:rPr lang="ru-RU" sz="1900" dirty="0" err="1" smtClean="0">
                <a:latin typeface="Century Gothic" pitchFamily="34"/>
              </a:rPr>
              <a:t>магнити</a:t>
            </a:r>
            <a:r>
              <a:rPr lang="ru-RU" sz="1900" dirty="0" smtClean="0">
                <a:latin typeface="Century Gothic" pitchFamily="34"/>
              </a:rPr>
              <a:t>, </a:t>
            </a:r>
            <a:r>
              <a:rPr lang="ru-RU" sz="1900" dirty="0" err="1" smtClean="0">
                <a:latin typeface="Century Gothic" pitchFamily="34"/>
              </a:rPr>
              <a:t>тениски</a:t>
            </a:r>
            <a:r>
              <a:rPr lang="ru-RU" sz="1900" dirty="0" smtClean="0">
                <a:latin typeface="Century Gothic" pitchFamily="34"/>
              </a:rPr>
              <a:t> и </a:t>
            </a:r>
            <a:r>
              <a:rPr lang="ru-RU" sz="1900" dirty="0">
                <a:latin typeface="Century Gothic" pitchFamily="34"/>
              </a:rPr>
              <a:t>др</a:t>
            </a:r>
            <a:r>
              <a:rPr lang="ru-RU" sz="1900" dirty="0" smtClean="0">
                <a:latin typeface="Century Gothic" pitchFamily="34"/>
              </a:rPr>
              <a:t>. с </a:t>
            </a:r>
            <a:r>
              <a:rPr lang="ru-RU" sz="1900" dirty="0" err="1" smtClean="0">
                <a:latin typeface="Century Gothic" pitchFamily="34"/>
              </a:rPr>
              <a:t>логото</a:t>
            </a:r>
            <a:r>
              <a:rPr lang="ru-RU" sz="1900" dirty="0" smtClean="0">
                <a:latin typeface="Century Gothic" pitchFamily="34"/>
              </a:rPr>
              <a:t> на </a:t>
            </a:r>
            <a:r>
              <a:rPr lang="ru-RU" sz="1900" dirty="0" err="1" smtClean="0">
                <a:latin typeface="Century Gothic" pitchFamily="34"/>
              </a:rPr>
              <a:t>програмата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smtClean="0">
                <a:latin typeface="Century Gothic" pitchFamily="34"/>
              </a:rPr>
              <a:t>с цел </a:t>
            </a:r>
            <a:r>
              <a:rPr lang="ru-RU" sz="1900" dirty="0" err="1" smtClean="0">
                <a:latin typeface="Century Gothic" pitchFamily="34"/>
              </a:rPr>
              <a:t>популяризиране</a:t>
            </a:r>
            <a:r>
              <a:rPr lang="ru-RU" sz="1900" dirty="0" smtClean="0">
                <a:latin typeface="Century Gothic" pitchFamily="34"/>
              </a:rPr>
              <a:t> сред </a:t>
            </a:r>
            <a:r>
              <a:rPr lang="ru-RU" sz="1900" dirty="0" err="1" smtClean="0">
                <a:latin typeface="Century Gothic" pitchFamily="34"/>
              </a:rPr>
              <a:t>заинтересованите</a:t>
            </a:r>
            <a:r>
              <a:rPr lang="ru-RU" sz="1900" dirty="0" smtClean="0">
                <a:latin typeface="Century Gothic" pitchFamily="34"/>
              </a:rPr>
              <a:t> лица, </a:t>
            </a:r>
            <a:r>
              <a:rPr lang="ru-RU" sz="1900" dirty="0" err="1" smtClean="0">
                <a:latin typeface="Century Gothic" pitchFamily="34"/>
              </a:rPr>
              <a:t>деца</a:t>
            </a:r>
            <a:r>
              <a:rPr lang="ru-RU" sz="1900" dirty="0" smtClean="0">
                <a:latin typeface="Century Gothic" pitchFamily="34"/>
              </a:rPr>
              <a:t> и </a:t>
            </a:r>
            <a:r>
              <a:rPr lang="ru-RU" sz="1900" dirty="0" err="1" smtClean="0">
                <a:latin typeface="Century Gothic" pitchFamily="34"/>
              </a:rPr>
              <a:t>ученици</a:t>
            </a:r>
            <a:r>
              <a:rPr lang="ru-RU" sz="1900" dirty="0" smtClean="0">
                <a:latin typeface="Century Gothic" pitchFamily="34"/>
              </a:rPr>
              <a:t>;</a:t>
            </a:r>
            <a:endParaRPr lang="ru-RU" sz="1900" dirty="0">
              <a:latin typeface="Century Gothic" pitchFamily="34"/>
            </a:endParaRPr>
          </a:p>
          <a:p>
            <a:pPr marL="457200" lvl="0" indent="-457200">
              <a:lnSpc>
                <a:spcPct val="80000"/>
              </a:lnSpc>
              <a:spcBef>
                <a:spcPts val="600"/>
              </a:spcBef>
              <a:buAutoNum type="arabicPeriod"/>
            </a:pPr>
            <a:endParaRPr lang="ru-RU" sz="1900" dirty="0">
              <a:latin typeface="Century Gothic" pitchFamily="34"/>
            </a:endParaRPr>
          </a:p>
          <a:p>
            <a:pPr marL="0" lvl="0" indent="0">
              <a:lnSpc>
                <a:spcPct val="80000"/>
              </a:lnSpc>
              <a:spcBef>
                <a:spcPts val="600"/>
              </a:spcBef>
              <a:buNone/>
            </a:pPr>
            <a:endParaRPr lang="ru-RU" sz="1900" dirty="0">
              <a:latin typeface="Century Gothic" pitchFamily="34"/>
            </a:endParaRPr>
          </a:p>
          <a:p>
            <a:pPr marL="0" lvl="0" indent="0">
              <a:lnSpc>
                <a:spcPct val="80000"/>
              </a:lnSpc>
              <a:spcBef>
                <a:spcPts val="600"/>
              </a:spcBef>
              <a:buNone/>
            </a:pPr>
            <a:r>
              <a:rPr lang="ru-RU" sz="1900" b="1" dirty="0" smtClean="0">
                <a:latin typeface="Century Gothic" pitchFamily="34"/>
              </a:rPr>
              <a:t>2.</a:t>
            </a:r>
            <a:r>
              <a:rPr lang="ru-RU" sz="1900" dirty="0" smtClean="0">
                <a:latin typeface="Century Gothic" pitchFamily="34"/>
              </a:rPr>
              <a:t> </a:t>
            </a:r>
            <a:r>
              <a:rPr lang="ru-RU" sz="1900" b="1" dirty="0" err="1" smtClean="0">
                <a:latin typeface="Century Gothic" pitchFamily="34"/>
              </a:rPr>
              <a:t>Информационни</a:t>
            </a:r>
            <a:r>
              <a:rPr lang="ru-RU" sz="1900" b="1" dirty="0" smtClean="0">
                <a:latin typeface="Century Gothic" pitchFamily="34"/>
              </a:rPr>
              <a:t> </a:t>
            </a:r>
            <a:r>
              <a:rPr lang="ru-RU" sz="1900" b="1" dirty="0" err="1" smtClean="0">
                <a:latin typeface="Century Gothic" pitchFamily="34"/>
              </a:rPr>
              <a:t>материали</a:t>
            </a:r>
            <a:r>
              <a:rPr lang="ru-RU" sz="1900" b="1" dirty="0" smtClean="0">
                <a:latin typeface="Century Gothic" pitchFamily="34"/>
              </a:rPr>
              <a:t> </a:t>
            </a:r>
            <a:r>
              <a:rPr lang="ru-RU" sz="1900" dirty="0">
                <a:latin typeface="Century Gothic" pitchFamily="34"/>
              </a:rPr>
              <a:t>- </a:t>
            </a:r>
            <a:r>
              <a:rPr lang="ru-RU" sz="1900" dirty="0" err="1">
                <a:latin typeface="Century Gothic" pitchFamily="34"/>
              </a:rPr>
              <a:t>брошура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smtClean="0">
                <a:latin typeface="Century Gothic" pitchFamily="34"/>
              </a:rPr>
              <a:t>за </a:t>
            </a:r>
            <a:r>
              <a:rPr lang="ru-RU" sz="1900" dirty="0" err="1" smtClean="0">
                <a:latin typeface="Century Gothic" pitchFamily="34"/>
              </a:rPr>
              <a:t>защитените</a:t>
            </a:r>
            <a:r>
              <a:rPr lang="ru-RU" sz="1900" dirty="0" smtClean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зони</a:t>
            </a:r>
            <a:r>
              <a:rPr lang="ru-RU" sz="1900" dirty="0">
                <a:latin typeface="Century Gothic" pitchFamily="34"/>
              </a:rPr>
              <a:t> в </a:t>
            </a:r>
            <a:r>
              <a:rPr lang="ru-RU" sz="1900" dirty="0" err="1">
                <a:latin typeface="Century Gothic" pitchFamily="34"/>
              </a:rPr>
              <a:t>област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Враца</a:t>
            </a:r>
            <a:r>
              <a:rPr lang="ru-RU" sz="1900" dirty="0">
                <a:latin typeface="Century Gothic" pitchFamily="34"/>
              </a:rPr>
              <a:t>; </a:t>
            </a:r>
            <a:r>
              <a:rPr lang="ru-RU" sz="1900" dirty="0" err="1" smtClean="0">
                <a:latin typeface="Century Gothic" pitchFamily="34"/>
              </a:rPr>
              <a:t>постери</a:t>
            </a:r>
            <a:r>
              <a:rPr lang="ru-RU" sz="1900" dirty="0" smtClean="0">
                <a:latin typeface="Century Gothic" pitchFamily="34"/>
              </a:rPr>
              <a:t> </a:t>
            </a:r>
            <a:r>
              <a:rPr lang="ru-RU" sz="1900" dirty="0">
                <a:latin typeface="Century Gothic" pitchFamily="34"/>
              </a:rPr>
              <a:t>с местообитания/</a:t>
            </a:r>
            <a:r>
              <a:rPr lang="ru-RU" sz="1900" dirty="0" err="1">
                <a:latin typeface="Century Gothic" pitchFamily="34"/>
              </a:rPr>
              <a:t>животни</a:t>
            </a:r>
            <a:r>
              <a:rPr lang="ru-RU" sz="1900" dirty="0">
                <a:latin typeface="Century Gothic" pitchFamily="34"/>
              </a:rPr>
              <a:t>; 4 вида листовки  за </a:t>
            </a:r>
            <a:r>
              <a:rPr lang="ru-RU" sz="1900" dirty="0" err="1">
                <a:latin typeface="Century Gothic" pitchFamily="34"/>
              </a:rPr>
              <a:t>защитените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зони</a:t>
            </a:r>
            <a:r>
              <a:rPr lang="ru-RU" sz="1900" dirty="0">
                <a:latin typeface="Century Gothic" pitchFamily="34"/>
              </a:rPr>
              <a:t> в </a:t>
            </a:r>
            <a:r>
              <a:rPr lang="ru-RU" sz="1900" dirty="0" err="1">
                <a:latin typeface="Century Gothic" pitchFamily="34"/>
              </a:rPr>
              <a:t>съответните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 smtClean="0">
                <a:latin typeface="Century Gothic" pitchFamily="34"/>
              </a:rPr>
              <a:t>общини</a:t>
            </a:r>
            <a:r>
              <a:rPr lang="ru-RU" sz="1900" dirty="0" smtClean="0">
                <a:latin typeface="Century Gothic" pitchFamily="34"/>
              </a:rPr>
              <a:t>;</a:t>
            </a:r>
            <a:endParaRPr lang="bg-BG" sz="1900" dirty="0">
              <a:latin typeface="Century Gothic" pitchFamily="34"/>
            </a:endParaRPr>
          </a:p>
        </p:txBody>
      </p:sp>
      <p:pic>
        <p:nvPicPr>
          <p:cNvPr id="4" name="Picture 2" descr="Как да изберете подходящите рекламни материали - Best Gift Bulgaria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422160" y="1628802"/>
            <a:ext cx="2572545" cy="2572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6" descr="Еко химикалки ERP0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1802823">
            <a:off x="6366782" y="4271576"/>
            <a:ext cx="1936086" cy="19360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sz="2000" dirty="0" err="1">
                <a:latin typeface="Impact" panose="020B0806030902050204" pitchFamily="34" charset="0"/>
              </a:rPr>
              <a:t>Дейност</a:t>
            </a:r>
            <a:r>
              <a:rPr lang="ru-RU" sz="2000" dirty="0">
                <a:latin typeface="Impact" panose="020B0806030902050204" pitchFamily="34" charset="0"/>
              </a:rPr>
              <a:t> 3:</a:t>
            </a:r>
            <a:r>
              <a:rPr lang="ru-RU" sz="2000" b="1" dirty="0">
                <a:latin typeface="Century Gothic" pitchFamily="34"/>
              </a:rPr>
              <a:t> </a:t>
            </a:r>
            <a:r>
              <a:rPr lang="ru-RU" sz="2000" dirty="0" err="1">
                <a:latin typeface="Century Gothic" pitchFamily="34"/>
              </a:rPr>
              <a:t>Организиране</a:t>
            </a:r>
            <a:r>
              <a:rPr lang="ru-RU" sz="2000" dirty="0">
                <a:latin typeface="Century Gothic" pitchFamily="34"/>
              </a:rPr>
              <a:t> и </a:t>
            </a:r>
            <a:r>
              <a:rPr lang="ru-RU" sz="2000" dirty="0" err="1">
                <a:latin typeface="Century Gothic" pitchFamily="34"/>
              </a:rPr>
              <a:t>провеждане</a:t>
            </a:r>
            <a:r>
              <a:rPr lang="ru-RU" sz="2000" dirty="0">
                <a:latin typeface="Century Gothic" pitchFamily="34"/>
              </a:rPr>
              <a:t> на </a:t>
            </a:r>
            <a:r>
              <a:rPr lang="ru-RU" sz="2000" dirty="0" err="1">
                <a:latin typeface="Century Gothic" pitchFamily="34"/>
              </a:rPr>
              <a:t>информационна</a:t>
            </a:r>
            <a:r>
              <a:rPr lang="ru-RU" sz="2000" dirty="0">
                <a:latin typeface="Century Gothic" pitchFamily="34"/>
              </a:rPr>
              <a:t> кампания - </a:t>
            </a:r>
            <a:r>
              <a:rPr lang="ru-RU" sz="2000" dirty="0" err="1">
                <a:latin typeface="Century Gothic" pitchFamily="34"/>
              </a:rPr>
              <a:t>информационни</a:t>
            </a:r>
            <a:r>
              <a:rPr lang="ru-RU" sz="2000" dirty="0">
                <a:latin typeface="Century Gothic" pitchFamily="34"/>
              </a:rPr>
              <a:t> </a:t>
            </a:r>
            <a:r>
              <a:rPr lang="ru-RU" sz="2000" dirty="0" err="1">
                <a:latin typeface="Century Gothic" pitchFamily="34"/>
              </a:rPr>
              <a:t>срещи</a:t>
            </a:r>
            <a:r>
              <a:rPr lang="ru-RU" sz="2000" dirty="0">
                <a:latin typeface="Century Gothic" pitchFamily="34"/>
              </a:rPr>
              <a:t> </a:t>
            </a:r>
            <a:r>
              <a:rPr lang="ru-RU" sz="2000" dirty="0" err="1">
                <a:latin typeface="Century Gothic" pitchFamily="34"/>
              </a:rPr>
              <a:t>със</a:t>
            </a:r>
            <a:r>
              <a:rPr lang="ru-RU" sz="2000" dirty="0">
                <a:latin typeface="Century Gothic" pitchFamily="34"/>
              </a:rPr>
              <a:t> </a:t>
            </a:r>
            <a:r>
              <a:rPr lang="ru-RU" sz="2000" dirty="0" err="1">
                <a:latin typeface="Century Gothic" pitchFamily="34"/>
              </a:rPr>
              <a:t>заинтересованите</a:t>
            </a:r>
            <a:r>
              <a:rPr lang="ru-RU" sz="2000" dirty="0">
                <a:latin typeface="Century Gothic" pitchFamily="34"/>
              </a:rPr>
              <a:t> </a:t>
            </a:r>
            <a:r>
              <a:rPr lang="ru-RU" sz="2000" dirty="0" err="1">
                <a:latin typeface="Century Gothic" pitchFamily="34"/>
              </a:rPr>
              <a:t>страни</a:t>
            </a:r>
            <a:r>
              <a:rPr lang="ru-RU" sz="2000" dirty="0">
                <a:latin typeface="Century Gothic" pitchFamily="34"/>
              </a:rPr>
              <a:t> по </a:t>
            </a:r>
            <a:r>
              <a:rPr lang="ru-RU" sz="2000" dirty="0" err="1">
                <a:latin typeface="Century Gothic" pitchFamily="34"/>
              </a:rPr>
              <a:t>общини</a:t>
            </a:r>
            <a:r>
              <a:rPr lang="bg-BG" sz="2000" dirty="0">
                <a:latin typeface="Century Gothic" pitchFamily="34"/>
              </a:rPr>
              <a:t/>
            </a:r>
            <a:br>
              <a:rPr lang="bg-BG" sz="2000" dirty="0">
                <a:latin typeface="Century Gothic" pitchFamily="34"/>
              </a:rPr>
            </a:br>
            <a:endParaRPr lang="bg-BG" sz="2000" dirty="0">
              <a:latin typeface="Century Gothic" pitchFamily="34"/>
            </a:endParaRPr>
          </a:p>
        </p:txBody>
      </p:sp>
      <p:sp>
        <p:nvSpPr>
          <p:cNvPr id="3" name="Контейнер за съдържание 2"/>
          <p:cNvSpPr txBox="1">
            <a:spLocks noGrp="1"/>
          </p:cNvSpPr>
          <p:nvPr>
            <p:ph idx="1"/>
          </p:nvPr>
        </p:nvSpPr>
        <p:spPr>
          <a:xfrm>
            <a:off x="179515" y="2060847"/>
            <a:ext cx="5040556" cy="4525959"/>
          </a:xfrm>
        </p:spPr>
        <p:txBody>
          <a:bodyPr/>
          <a:lstStyle/>
          <a:p>
            <a:pPr marL="0" lvl="0" indent="0">
              <a:lnSpc>
                <a:spcPct val="90000"/>
              </a:lnSpc>
              <a:spcBef>
                <a:spcPts val="600"/>
              </a:spcBef>
              <a:buNone/>
            </a:pPr>
            <a:r>
              <a:rPr lang="ru-RU" sz="1900" dirty="0" err="1">
                <a:latin typeface="Century Gothic" pitchFamily="34"/>
              </a:rPr>
              <a:t>Предвидени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са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b="1" dirty="0" err="1">
                <a:latin typeface="Century Gothic" pitchFamily="34"/>
              </a:rPr>
              <a:t>четири</a:t>
            </a:r>
            <a:r>
              <a:rPr lang="ru-RU" sz="1900" b="1" dirty="0">
                <a:latin typeface="Century Gothic" pitchFamily="34"/>
              </a:rPr>
              <a:t> </a:t>
            </a:r>
            <a:r>
              <a:rPr lang="ru-RU" sz="1900" b="1" dirty="0" err="1">
                <a:latin typeface="Century Gothic" pitchFamily="34"/>
              </a:rPr>
              <a:t>еднодневни</a:t>
            </a:r>
            <a:r>
              <a:rPr lang="ru-RU" sz="1900" b="1" dirty="0">
                <a:latin typeface="Century Gothic" pitchFamily="34"/>
              </a:rPr>
              <a:t> </a:t>
            </a:r>
            <a:r>
              <a:rPr lang="ru-RU" sz="1900" b="1" dirty="0" err="1">
                <a:latin typeface="Century Gothic" pitchFamily="34"/>
              </a:rPr>
              <a:t>информационни</a:t>
            </a:r>
            <a:r>
              <a:rPr lang="ru-RU" sz="1900" b="1" dirty="0">
                <a:latin typeface="Century Gothic" pitchFamily="34"/>
              </a:rPr>
              <a:t> </a:t>
            </a:r>
            <a:r>
              <a:rPr lang="ru-RU" sz="1900" b="1" dirty="0" err="1">
                <a:latin typeface="Century Gothic" pitchFamily="34"/>
              </a:rPr>
              <a:t>срещи</a:t>
            </a:r>
            <a:r>
              <a:rPr lang="ru-RU" sz="1900" b="1" dirty="0">
                <a:latin typeface="Century Gothic" pitchFamily="34"/>
              </a:rPr>
              <a:t> </a:t>
            </a:r>
            <a:r>
              <a:rPr lang="ru-RU" sz="1900" dirty="0">
                <a:latin typeface="Century Gothic" pitchFamily="34"/>
              </a:rPr>
              <a:t>в </a:t>
            </a:r>
            <a:r>
              <a:rPr lang="ru-RU" sz="1900" dirty="0" err="1">
                <a:latin typeface="Century Gothic" pitchFamily="34"/>
              </a:rPr>
              <a:t>целевите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общини</a:t>
            </a:r>
            <a:r>
              <a:rPr lang="ru-RU" sz="1900" dirty="0">
                <a:latin typeface="Century Gothic" pitchFamily="34"/>
              </a:rPr>
              <a:t> на </a:t>
            </a:r>
            <a:r>
              <a:rPr lang="ru-RU" sz="1900" dirty="0" err="1">
                <a:latin typeface="Century Gothic" pitchFamily="34"/>
              </a:rPr>
              <a:t>кампанията</a:t>
            </a:r>
            <a:r>
              <a:rPr lang="ru-RU" sz="1900" dirty="0">
                <a:latin typeface="Century Gothic" pitchFamily="34"/>
              </a:rPr>
              <a:t>. </a:t>
            </a:r>
          </a:p>
          <a:p>
            <a:pPr marL="0" lvl="0" indent="0">
              <a:lnSpc>
                <a:spcPct val="90000"/>
              </a:lnSpc>
              <a:spcBef>
                <a:spcPts val="600"/>
              </a:spcBef>
              <a:buNone/>
            </a:pPr>
            <a:endParaRPr lang="ru-RU" sz="1900" dirty="0">
              <a:latin typeface="Century Gothic" pitchFamily="34"/>
            </a:endParaRPr>
          </a:p>
          <a:p>
            <a:pPr marL="0" lvl="0" indent="0">
              <a:lnSpc>
                <a:spcPct val="90000"/>
              </a:lnSpc>
              <a:spcBef>
                <a:spcPts val="600"/>
              </a:spcBef>
              <a:buNone/>
            </a:pPr>
            <a:r>
              <a:rPr lang="ru-RU" sz="1900" dirty="0">
                <a:latin typeface="Century Gothic" pitchFamily="34"/>
              </a:rPr>
              <a:t>На всяка </a:t>
            </a:r>
            <a:r>
              <a:rPr lang="ru-RU" sz="1900" dirty="0" err="1">
                <a:latin typeface="Century Gothic" pitchFamily="34"/>
              </a:rPr>
              <a:t>една</a:t>
            </a:r>
            <a:r>
              <a:rPr lang="ru-RU" sz="1900" dirty="0">
                <a:latin typeface="Century Gothic" pitchFamily="34"/>
              </a:rPr>
              <a:t> от </a:t>
            </a:r>
            <a:r>
              <a:rPr lang="ru-RU" sz="1900" dirty="0" err="1">
                <a:latin typeface="Century Gothic" pitchFamily="34"/>
              </a:rPr>
              <a:t>срещите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ще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бъдат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поканени</a:t>
            </a:r>
            <a:r>
              <a:rPr lang="ru-RU" sz="1900" dirty="0">
                <a:latin typeface="Century Gothic" pitchFamily="34"/>
              </a:rPr>
              <a:t> представители на </a:t>
            </a:r>
            <a:r>
              <a:rPr lang="ru-RU" sz="1900" dirty="0" err="1">
                <a:latin typeface="Century Gothic" pitchFamily="34"/>
              </a:rPr>
              <a:t>местни</a:t>
            </a:r>
            <a:r>
              <a:rPr lang="ru-RU" sz="1900" dirty="0">
                <a:latin typeface="Century Gothic" pitchFamily="34"/>
              </a:rPr>
              <a:t>/</a:t>
            </a:r>
            <a:r>
              <a:rPr lang="ru-RU" sz="1900" dirty="0" err="1">
                <a:latin typeface="Century Gothic" pitchFamily="34"/>
              </a:rPr>
              <a:t>регионални</a:t>
            </a:r>
            <a:r>
              <a:rPr lang="ru-RU" sz="1900" dirty="0">
                <a:latin typeface="Century Gothic" pitchFamily="34"/>
              </a:rPr>
              <a:t> власти, </a:t>
            </a:r>
            <a:r>
              <a:rPr lang="ru-RU" sz="1900" dirty="0" err="1">
                <a:latin typeface="Century Gothic" pitchFamily="34"/>
              </a:rPr>
              <a:t>селскостопански</a:t>
            </a:r>
            <a:r>
              <a:rPr lang="ru-RU" sz="1900" dirty="0">
                <a:latin typeface="Century Gothic" pitchFamily="34"/>
              </a:rPr>
              <a:t> производители и </a:t>
            </a:r>
            <a:r>
              <a:rPr lang="ru-RU" sz="1900" dirty="0" err="1">
                <a:latin typeface="Century Gothic" pitchFamily="34"/>
              </a:rPr>
              <a:t>стопани</a:t>
            </a:r>
            <a:r>
              <a:rPr lang="ru-RU" sz="1900" dirty="0">
                <a:latin typeface="Century Gothic" pitchFamily="34"/>
              </a:rPr>
              <a:t>, </a:t>
            </a:r>
            <a:r>
              <a:rPr lang="ru-RU" sz="1900" dirty="0" err="1">
                <a:latin typeface="Century Gothic" pitchFamily="34"/>
              </a:rPr>
              <a:t>собственици</a:t>
            </a:r>
            <a:r>
              <a:rPr lang="ru-RU" sz="1900" dirty="0">
                <a:latin typeface="Century Gothic" pitchFamily="34"/>
              </a:rPr>
              <a:t> и </a:t>
            </a:r>
            <a:r>
              <a:rPr lang="ru-RU" sz="1900" dirty="0" err="1">
                <a:latin typeface="Century Gothic" pitchFamily="34"/>
              </a:rPr>
              <a:t>арендатори</a:t>
            </a:r>
            <a:r>
              <a:rPr lang="ru-RU" sz="1900" dirty="0">
                <a:latin typeface="Century Gothic" pitchFamily="34"/>
              </a:rPr>
              <a:t> на </a:t>
            </a:r>
            <a:r>
              <a:rPr lang="ru-RU" sz="1900" dirty="0" err="1">
                <a:latin typeface="Century Gothic" pitchFamily="34"/>
              </a:rPr>
              <a:t>земеделски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земи</a:t>
            </a:r>
            <a:r>
              <a:rPr lang="ru-RU" sz="1900" dirty="0">
                <a:latin typeface="Century Gothic" pitchFamily="34"/>
              </a:rPr>
              <a:t> и гори, </a:t>
            </a:r>
            <a:r>
              <a:rPr lang="ru-RU" sz="1900" dirty="0" err="1">
                <a:latin typeface="Century Gothic" pitchFamily="34"/>
              </a:rPr>
              <a:t>ловци</a:t>
            </a:r>
            <a:r>
              <a:rPr lang="ru-RU" sz="1900" dirty="0">
                <a:latin typeface="Century Gothic" pitchFamily="34"/>
              </a:rPr>
              <a:t> и др. </a:t>
            </a:r>
            <a:r>
              <a:rPr lang="ru-RU" sz="1900" dirty="0" err="1">
                <a:latin typeface="Century Gothic" pitchFamily="34"/>
              </a:rPr>
              <a:t>според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спецификата</a:t>
            </a:r>
            <a:r>
              <a:rPr lang="ru-RU" sz="1900" dirty="0">
                <a:latin typeface="Century Gothic" pitchFamily="34"/>
              </a:rPr>
              <a:t> на </a:t>
            </a:r>
            <a:r>
              <a:rPr lang="ru-RU" sz="1900" dirty="0" err="1">
                <a:latin typeface="Century Gothic" pitchFamily="34"/>
              </a:rPr>
              <a:t>общината</a:t>
            </a:r>
            <a:r>
              <a:rPr lang="ru-RU" sz="1900" dirty="0">
                <a:latin typeface="Century Gothic" pitchFamily="34"/>
              </a:rPr>
              <a:t> и </a:t>
            </a:r>
            <a:r>
              <a:rPr lang="ru-RU" sz="1900" dirty="0" err="1">
                <a:latin typeface="Century Gothic" pitchFamily="34"/>
              </a:rPr>
              <a:t>зоните</a:t>
            </a:r>
            <a:r>
              <a:rPr lang="ru-RU" sz="1900" dirty="0">
                <a:latin typeface="Century Gothic" pitchFamily="34"/>
              </a:rPr>
              <a:t> от Натура 2000. </a:t>
            </a:r>
            <a:endParaRPr lang="bg-BG" sz="1900" dirty="0">
              <a:latin typeface="Century Gothic" pitchFamily="34"/>
            </a:endParaRPr>
          </a:p>
        </p:txBody>
      </p:sp>
      <p:sp>
        <p:nvSpPr>
          <p:cNvPr id="4" name="AutoShape 2" descr="Национална овцевъдна асоциация"/>
          <p:cNvSpPr/>
          <p:nvPr/>
        </p:nvSpPr>
        <p:spPr>
          <a:xfrm>
            <a:off x="155576" y="-144466"/>
            <a:ext cx="304796" cy="30479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AutoShape 4" descr="Национална овцевъдна асоциация"/>
          <p:cNvSpPr/>
          <p:nvPr/>
        </p:nvSpPr>
        <p:spPr>
          <a:xfrm>
            <a:off x="307979" y="7936"/>
            <a:ext cx="304796" cy="30479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6" name="AutoShape 6" descr="Национална овцевъдна асоциация"/>
          <p:cNvSpPr/>
          <p:nvPr/>
        </p:nvSpPr>
        <p:spPr>
          <a:xfrm>
            <a:off x="460372" y="160340"/>
            <a:ext cx="304796" cy="30479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AutoShape 8" descr="Национална овцевъдна асоциация"/>
          <p:cNvSpPr/>
          <p:nvPr/>
        </p:nvSpPr>
        <p:spPr>
          <a:xfrm>
            <a:off x="612776" y="312733"/>
            <a:ext cx="304796" cy="30479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2050" name="Picture 2" descr="Семинар по ЗУ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39" y="2636912"/>
            <a:ext cx="4048125" cy="26193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sz="2000" b="1">
                <a:latin typeface="Century Gothic" pitchFamily="34"/>
              </a:rPr>
              <a:t>Дейност 3: </a:t>
            </a:r>
            <a:r>
              <a:rPr lang="ru-RU" sz="2000">
                <a:latin typeface="Century Gothic" pitchFamily="34"/>
              </a:rPr>
              <a:t>Организиране и провеждане на информационна кампания - информационни срещи със заинтересованите страни по общини</a:t>
            </a:r>
            <a:endParaRPr lang="bg-BG" sz="2000"/>
          </a:p>
        </p:txBody>
      </p:sp>
      <p:sp>
        <p:nvSpPr>
          <p:cNvPr id="3" name="Контейнер за съдържание 2"/>
          <p:cNvSpPr txBox="1">
            <a:spLocks noGrp="1"/>
          </p:cNvSpPr>
          <p:nvPr>
            <p:ph idx="1"/>
          </p:nvPr>
        </p:nvSpPr>
        <p:spPr>
          <a:xfrm>
            <a:off x="155576" y="1700811"/>
            <a:ext cx="4776468" cy="5157188"/>
          </a:xfrm>
        </p:spPr>
        <p:txBody>
          <a:bodyPr/>
          <a:lstStyle/>
          <a:p>
            <a:pPr marL="0" lvl="0" indent="0">
              <a:lnSpc>
                <a:spcPct val="80000"/>
              </a:lnSpc>
              <a:spcBef>
                <a:spcPts val="600"/>
              </a:spcBef>
              <a:buNone/>
            </a:pPr>
            <a:r>
              <a:rPr lang="bg-BG" sz="1900" b="1" dirty="0" smtClean="0">
                <a:latin typeface="Century Gothic" pitchFamily="34"/>
              </a:rPr>
              <a:t>Теми</a:t>
            </a:r>
            <a:r>
              <a:rPr lang="ru-RU" sz="1900" dirty="0" smtClean="0">
                <a:latin typeface="Century Gothic" pitchFamily="34"/>
              </a:rPr>
              <a:t>:</a:t>
            </a:r>
            <a:endParaRPr lang="ru-RU" sz="1900" dirty="0">
              <a:latin typeface="Century Gothic" pitchFamily="34"/>
            </a:endParaRPr>
          </a:p>
          <a:p>
            <a:pPr lvl="0">
              <a:lnSpc>
                <a:spcPct val="80000"/>
              </a:lnSpc>
              <a:spcBef>
                <a:spcPts val="600"/>
              </a:spcBef>
            </a:pP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защитените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зони</a:t>
            </a:r>
            <a:r>
              <a:rPr lang="ru-RU" sz="1900" dirty="0">
                <a:latin typeface="Century Gothic" pitchFamily="34"/>
              </a:rPr>
              <a:t> в </a:t>
            </a:r>
            <a:r>
              <a:rPr lang="ru-RU" sz="1900" dirty="0" err="1">
                <a:latin typeface="Century Gothic" pitchFamily="34"/>
              </a:rPr>
              <a:t>общината</a:t>
            </a:r>
            <a:r>
              <a:rPr lang="ru-RU" sz="1900" dirty="0">
                <a:latin typeface="Century Gothic" pitchFamily="34"/>
              </a:rPr>
              <a:t> и </a:t>
            </a:r>
            <a:r>
              <a:rPr lang="ru-RU" sz="1900" dirty="0" err="1">
                <a:latin typeface="Century Gothic" pitchFamily="34"/>
              </a:rPr>
              <a:t>техните</a:t>
            </a:r>
            <a:r>
              <a:rPr lang="ru-RU" sz="1900" dirty="0">
                <a:latin typeface="Century Gothic" pitchFamily="34"/>
              </a:rPr>
              <a:t> специфики и </a:t>
            </a:r>
            <a:r>
              <a:rPr lang="ru-RU" sz="1900" dirty="0" err="1">
                <a:latin typeface="Century Gothic" pitchFamily="34"/>
              </a:rPr>
              <a:t>възможности</a:t>
            </a:r>
            <a:r>
              <a:rPr lang="ru-RU" sz="1900" dirty="0">
                <a:latin typeface="Century Gothic" pitchFamily="34"/>
              </a:rPr>
              <a:t> за </a:t>
            </a:r>
            <a:r>
              <a:rPr lang="ru-RU" sz="1900" dirty="0" err="1">
                <a:latin typeface="Century Gothic" pitchFamily="34"/>
              </a:rPr>
              <a:t>генериране</a:t>
            </a:r>
            <a:r>
              <a:rPr lang="ru-RU" sz="1900" dirty="0">
                <a:latin typeface="Century Gothic" pitchFamily="34"/>
              </a:rPr>
              <a:t> на ползи от </a:t>
            </a:r>
            <a:r>
              <a:rPr lang="ru-RU" sz="1900" dirty="0" err="1">
                <a:latin typeface="Century Gothic" pitchFamily="34"/>
              </a:rPr>
              <a:t>целевата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група</a:t>
            </a:r>
            <a:r>
              <a:rPr lang="ru-RU" sz="1900" dirty="0">
                <a:latin typeface="Century Gothic" pitchFamily="34"/>
              </a:rPr>
              <a:t>; </a:t>
            </a:r>
            <a:endParaRPr lang="en-US" sz="1900" dirty="0" smtClean="0">
              <a:latin typeface="Century Gothic" pitchFamily="34"/>
            </a:endParaRPr>
          </a:p>
          <a:p>
            <a:pPr lvl="0">
              <a:lnSpc>
                <a:spcPct val="80000"/>
              </a:lnSpc>
              <a:spcBef>
                <a:spcPts val="600"/>
              </a:spcBef>
            </a:pPr>
            <a:endParaRPr lang="ru-RU" sz="1900" dirty="0">
              <a:latin typeface="Century Gothic" pitchFamily="34"/>
            </a:endParaRPr>
          </a:p>
          <a:p>
            <a:pPr lvl="0">
              <a:lnSpc>
                <a:spcPct val="80000"/>
              </a:lnSpc>
              <a:spcBef>
                <a:spcPts val="600"/>
              </a:spcBef>
            </a:pPr>
            <a:r>
              <a:rPr lang="ru-RU" sz="1900" dirty="0" err="1">
                <a:latin typeface="Century Gothic" pitchFamily="34"/>
              </a:rPr>
              <a:t>подходящи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добри</a:t>
            </a:r>
            <a:r>
              <a:rPr lang="ru-RU" sz="1900" dirty="0">
                <a:latin typeface="Century Gothic" pitchFamily="34"/>
              </a:rPr>
              <a:t> практики и бизнес модели, </a:t>
            </a:r>
            <a:r>
              <a:rPr lang="ru-RU" sz="1900" dirty="0" err="1">
                <a:latin typeface="Century Gothic" pitchFamily="34"/>
              </a:rPr>
              <a:t>приложими</a:t>
            </a:r>
            <a:r>
              <a:rPr lang="ru-RU" sz="1900" dirty="0">
                <a:latin typeface="Century Gothic" pitchFamily="34"/>
              </a:rPr>
              <a:t> за </a:t>
            </a:r>
            <a:r>
              <a:rPr lang="ru-RU" sz="1900" dirty="0" err="1">
                <a:latin typeface="Century Gothic" pitchFamily="34"/>
              </a:rPr>
              <a:t>зоните</a:t>
            </a:r>
            <a:r>
              <a:rPr lang="ru-RU" sz="1900" dirty="0">
                <a:latin typeface="Century Gothic" pitchFamily="34"/>
              </a:rPr>
              <a:t> от </a:t>
            </a:r>
            <a:r>
              <a:rPr lang="ru-RU" sz="1900" dirty="0" err="1">
                <a:latin typeface="Century Gothic" pitchFamily="34"/>
              </a:rPr>
              <a:t>общината</a:t>
            </a:r>
            <a:r>
              <a:rPr lang="ru-RU" sz="1900" dirty="0">
                <a:latin typeface="Century Gothic" pitchFamily="34"/>
              </a:rPr>
              <a:t>. </a:t>
            </a:r>
            <a:endParaRPr lang="en-US" sz="1900" dirty="0" smtClean="0">
              <a:latin typeface="Century Gothic" pitchFamily="34"/>
            </a:endParaRPr>
          </a:p>
          <a:p>
            <a:pPr lvl="0">
              <a:lnSpc>
                <a:spcPct val="80000"/>
              </a:lnSpc>
              <a:spcBef>
                <a:spcPts val="600"/>
              </a:spcBef>
            </a:pPr>
            <a:endParaRPr lang="ru-RU" sz="1900" dirty="0">
              <a:latin typeface="Century Gothic" pitchFamily="34"/>
            </a:endParaRPr>
          </a:p>
          <a:p>
            <a:pPr lvl="0">
              <a:lnSpc>
                <a:spcPct val="80000"/>
              </a:lnSpc>
              <a:spcBef>
                <a:spcPts val="600"/>
              </a:spcBef>
            </a:pPr>
            <a:r>
              <a:rPr lang="ru-RU" sz="1900" dirty="0">
                <a:latin typeface="Century Gothic" pitchFamily="34"/>
              </a:rPr>
              <a:t>информация за </a:t>
            </a:r>
            <a:r>
              <a:rPr lang="ru-RU" sz="1900" dirty="0" err="1">
                <a:latin typeface="Century Gothic" pitchFamily="34"/>
              </a:rPr>
              <a:t>предстоящото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планиране</a:t>
            </a:r>
            <a:r>
              <a:rPr lang="ru-RU" sz="1900" dirty="0">
                <a:latin typeface="Century Gothic" pitchFamily="34"/>
              </a:rPr>
              <a:t> и управление на </a:t>
            </a:r>
            <a:r>
              <a:rPr lang="ru-RU" sz="1900" dirty="0" err="1">
                <a:latin typeface="Century Gothic" pitchFamily="34"/>
              </a:rPr>
              <a:t>защитените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зони</a:t>
            </a:r>
            <a:r>
              <a:rPr lang="ru-RU" sz="1900" dirty="0">
                <a:latin typeface="Century Gothic" pitchFamily="34"/>
              </a:rPr>
              <a:t> и </a:t>
            </a:r>
            <a:r>
              <a:rPr lang="ru-RU" sz="1900" dirty="0" err="1">
                <a:latin typeface="Century Gothic" pitchFamily="34"/>
              </a:rPr>
              <a:t>възможностите</a:t>
            </a:r>
            <a:r>
              <a:rPr lang="ru-RU" sz="1900" dirty="0">
                <a:latin typeface="Century Gothic" pitchFamily="34"/>
              </a:rPr>
              <a:t> за участие на </a:t>
            </a:r>
            <a:r>
              <a:rPr lang="ru-RU" sz="1900" dirty="0" err="1">
                <a:latin typeface="Century Gothic" pitchFamily="34"/>
              </a:rPr>
              <a:t>заинтересованите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страни</a:t>
            </a:r>
            <a:r>
              <a:rPr lang="ru-RU" sz="1900" dirty="0">
                <a:latin typeface="Century Gothic" pitchFamily="34"/>
              </a:rPr>
              <a:t> в </a:t>
            </a:r>
            <a:r>
              <a:rPr lang="ru-RU" sz="1900" dirty="0" err="1">
                <a:latin typeface="Century Gothic" pitchFamily="34"/>
              </a:rPr>
              <a:t>тези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процеси</a:t>
            </a:r>
            <a:r>
              <a:rPr lang="ru-RU" sz="1900" dirty="0">
                <a:latin typeface="Century Gothic" pitchFamily="34"/>
              </a:rPr>
              <a:t>.</a:t>
            </a:r>
            <a:endParaRPr lang="bg-BG" sz="1900" dirty="0">
              <a:latin typeface="Century Gothic" pitchFamily="34"/>
            </a:endParaRPr>
          </a:p>
        </p:txBody>
      </p:sp>
      <p:sp>
        <p:nvSpPr>
          <p:cNvPr id="4" name="AutoShape 2" descr="Излезе проект на наредбата по мярка Биологично земеделие до 2020 | Agri.BG"/>
          <p:cNvSpPr/>
          <p:nvPr/>
        </p:nvSpPr>
        <p:spPr>
          <a:xfrm>
            <a:off x="155576" y="-144466"/>
            <a:ext cx="304796" cy="30479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AutoShape 4" descr="Излезе проект на наредбата по мярка Биологично земеделие до 2020 | Agri.BG"/>
          <p:cNvSpPr/>
          <p:nvPr/>
        </p:nvSpPr>
        <p:spPr>
          <a:xfrm>
            <a:off x="307979" y="7936"/>
            <a:ext cx="304796" cy="30479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6" name="Picture 6" descr="Излезе проект на наредбата по мярка Биологично земеделие до 2020 | Agri.B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852428" y="2708919"/>
            <a:ext cx="4291571" cy="24208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sz="2000" dirty="0" err="1">
                <a:latin typeface="Impact" panose="020B0806030902050204" pitchFamily="34" charset="0"/>
              </a:rPr>
              <a:t>Дейност</a:t>
            </a:r>
            <a:r>
              <a:rPr lang="ru-RU" sz="2000" dirty="0">
                <a:latin typeface="Impact" panose="020B0806030902050204" pitchFamily="34" charset="0"/>
              </a:rPr>
              <a:t> 4:</a:t>
            </a:r>
            <a:r>
              <a:rPr lang="ru-RU" sz="2000" dirty="0">
                <a:latin typeface="Century Gothic" pitchFamily="34"/>
              </a:rPr>
              <a:t> </a:t>
            </a:r>
            <a:r>
              <a:rPr lang="ru-RU" sz="2000" dirty="0" err="1">
                <a:latin typeface="Century Gothic" pitchFamily="34"/>
              </a:rPr>
              <a:t>Организиране</a:t>
            </a:r>
            <a:r>
              <a:rPr lang="ru-RU" sz="2000" dirty="0">
                <a:latin typeface="Century Gothic" pitchFamily="34"/>
              </a:rPr>
              <a:t> и </a:t>
            </a:r>
            <a:r>
              <a:rPr lang="ru-RU" sz="2000" dirty="0" err="1">
                <a:latin typeface="Century Gothic" pitchFamily="34"/>
              </a:rPr>
              <a:t>провеждане</a:t>
            </a:r>
            <a:r>
              <a:rPr lang="ru-RU" sz="2000" dirty="0">
                <a:latin typeface="Century Gothic" pitchFamily="34"/>
              </a:rPr>
              <a:t> на </a:t>
            </a:r>
            <a:r>
              <a:rPr lang="ru-RU" sz="2000" dirty="0" err="1">
                <a:latin typeface="Century Gothic" pitchFamily="34"/>
              </a:rPr>
              <a:t>информационна</a:t>
            </a:r>
            <a:r>
              <a:rPr lang="ru-RU" sz="2000" dirty="0">
                <a:latin typeface="Century Gothic" pitchFamily="34"/>
              </a:rPr>
              <a:t> кампания - Натура 2000 за </a:t>
            </a:r>
            <a:r>
              <a:rPr lang="ru-RU" sz="2000" dirty="0" err="1">
                <a:latin typeface="Century Gothic" pitchFamily="34"/>
              </a:rPr>
              <a:t>деца</a:t>
            </a:r>
            <a:r>
              <a:rPr lang="ru-RU" sz="2000" dirty="0">
                <a:latin typeface="Century Gothic" pitchFamily="34"/>
              </a:rPr>
              <a:t> и </a:t>
            </a:r>
            <a:r>
              <a:rPr lang="ru-RU" sz="2000" dirty="0" err="1">
                <a:latin typeface="Century Gothic" pitchFamily="34"/>
              </a:rPr>
              <a:t>ученици</a:t>
            </a:r>
            <a:endParaRPr lang="bg-BG" sz="2000" dirty="0">
              <a:latin typeface="Century Gothic" pitchFamily="34"/>
            </a:endParaRPr>
          </a:p>
        </p:txBody>
      </p:sp>
      <p:sp>
        <p:nvSpPr>
          <p:cNvPr id="3" name="Контейнер за съдържание 2"/>
          <p:cNvSpPr txBox="1">
            <a:spLocks noGrp="1"/>
          </p:cNvSpPr>
          <p:nvPr>
            <p:ph idx="1"/>
          </p:nvPr>
        </p:nvSpPr>
        <p:spPr>
          <a:xfrm>
            <a:off x="179515" y="1700811"/>
            <a:ext cx="5256581" cy="4525959"/>
          </a:xfrm>
        </p:spPr>
        <p:txBody>
          <a:bodyPr/>
          <a:lstStyle/>
          <a:p>
            <a:pPr marL="0" lvl="0" indent="0">
              <a:lnSpc>
                <a:spcPct val="80000"/>
              </a:lnSpc>
              <a:spcBef>
                <a:spcPts val="600"/>
              </a:spcBef>
              <a:buNone/>
            </a:pPr>
            <a:r>
              <a:rPr lang="ru-RU" sz="1900" dirty="0">
                <a:latin typeface="Century Gothic" pitchFamily="34"/>
              </a:rPr>
              <a:t>1</a:t>
            </a:r>
            <a:r>
              <a:rPr lang="ru-RU" sz="2500" dirty="0" smtClean="0"/>
              <a:t>.</a:t>
            </a:r>
            <a:r>
              <a:rPr lang="ru-RU" sz="1900" dirty="0" smtClean="0">
                <a:latin typeface="Century Gothic" pitchFamily="34"/>
              </a:rPr>
              <a:t>Информационна </a:t>
            </a:r>
            <a:r>
              <a:rPr lang="ru-RU" sz="1900" dirty="0">
                <a:latin typeface="Century Gothic" pitchFamily="34"/>
              </a:rPr>
              <a:t>кампания с </a:t>
            </a:r>
            <a:r>
              <a:rPr lang="ru-RU" sz="1900" dirty="0" err="1">
                <a:latin typeface="Century Gothic" pitchFamily="34"/>
              </a:rPr>
              <a:t>ученици</a:t>
            </a:r>
            <a:r>
              <a:rPr lang="ru-RU" sz="1900" dirty="0">
                <a:latin typeface="Century Gothic" pitchFamily="34"/>
              </a:rPr>
              <a:t> от 5-ти до 7-ми </a:t>
            </a:r>
            <a:r>
              <a:rPr lang="ru-RU" sz="1900" dirty="0" err="1">
                <a:latin typeface="Century Gothic" pitchFamily="34"/>
              </a:rPr>
              <a:t>клас</a:t>
            </a:r>
            <a:r>
              <a:rPr lang="ru-RU" sz="1900" dirty="0">
                <a:latin typeface="Century Gothic" pitchFamily="34"/>
              </a:rPr>
              <a:t>. </a:t>
            </a:r>
            <a:r>
              <a:rPr lang="ru-RU" sz="1900" dirty="0" err="1">
                <a:latin typeface="Century Gothic" pitchFamily="34"/>
              </a:rPr>
              <a:t>Ще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бъдат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организирани</a:t>
            </a:r>
            <a:r>
              <a:rPr lang="ru-RU" sz="1900" dirty="0">
                <a:latin typeface="Century Gothic" pitchFamily="34"/>
              </a:rPr>
              <a:t> и </a:t>
            </a:r>
            <a:r>
              <a:rPr lang="ru-RU" sz="1900" dirty="0" err="1">
                <a:latin typeface="Century Gothic" pitchFamily="34"/>
              </a:rPr>
              <a:t>проведени</a:t>
            </a:r>
            <a:r>
              <a:rPr lang="ru-RU" sz="1900" dirty="0">
                <a:latin typeface="Century Gothic" pitchFamily="34"/>
              </a:rPr>
              <a:t> два вида </a:t>
            </a:r>
            <a:r>
              <a:rPr lang="ru-RU" sz="1900" dirty="0" err="1">
                <a:latin typeface="Century Gothic" pitchFamily="34"/>
              </a:rPr>
              <a:t>събития</a:t>
            </a:r>
            <a:r>
              <a:rPr lang="ru-RU" sz="1900" dirty="0">
                <a:latin typeface="Century Gothic" pitchFamily="34"/>
              </a:rPr>
              <a:t> в </a:t>
            </a:r>
            <a:r>
              <a:rPr lang="ru-RU" sz="1900" dirty="0" err="1">
                <a:latin typeface="Century Gothic" pitchFamily="34"/>
              </a:rPr>
              <a:t>целевите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общини</a:t>
            </a:r>
            <a:r>
              <a:rPr lang="ru-RU" sz="1900" dirty="0">
                <a:latin typeface="Century Gothic" pitchFamily="34"/>
              </a:rPr>
              <a:t>: </a:t>
            </a:r>
            <a:endParaRPr lang="ru-RU" sz="1900" dirty="0" smtClean="0">
              <a:latin typeface="Century Gothic" pitchFamily="34"/>
            </a:endParaRPr>
          </a:p>
          <a:p>
            <a:pPr marL="0" lvl="0" indent="0">
              <a:lnSpc>
                <a:spcPct val="80000"/>
              </a:lnSpc>
              <a:spcBef>
                <a:spcPts val="600"/>
              </a:spcBef>
              <a:buNone/>
            </a:pPr>
            <a:endParaRPr lang="ru-RU" sz="1900" dirty="0">
              <a:latin typeface="Century Gothic" pitchFamily="34"/>
            </a:endParaRPr>
          </a:p>
          <a:p>
            <a:pPr lvl="0">
              <a:lnSpc>
                <a:spcPct val="80000"/>
              </a:lnSpc>
              <a:spcBef>
                <a:spcPts val="600"/>
              </a:spcBef>
            </a:pPr>
            <a:r>
              <a:rPr lang="ru-RU" sz="1900" dirty="0" err="1">
                <a:latin typeface="Century Gothic" pitchFamily="34"/>
              </a:rPr>
              <a:t>провеждане</a:t>
            </a:r>
            <a:r>
              <a:rPr lang="ru-RU" sz="1900" dirty="0">
                <a:latin typeface="Century Gothic" pitchFamily="34"/>
              </a:rPr>
              <a:t> на </a:t>
            </a:r>
            <a:r>
              <a:rPr lang="ru-RU" sz="1900" dirty="0" err="1">
                <a:latin typeface="Century Gothic" pitchFamily="34"/>
              </a:rPr>
              <a:t>информационни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 smtClean="0">
                <a:latin typeface="Century Gothic" pitchFamily="34"/>
              </a:rPr>
              <a:t>игри</a:t>
            </a:r>
            <a:r>
              <a:rPr lang="ru-RU" sz="1900" dirty="0" smtClean="0">
                <a:latin typeface="Century Gothic" pitchFamily="34"/>
              </a:rPr>
              <a:t>.</a:t>
            </a:r>
          </a:p>
          <a:p>
            <a:pPr lvl="0">
              <a:lnSpc>
                <a:spcPct val="80000"/>
              </a:lnSpc>
              <a:spcBef>
                <a:spcPts val="600"/>
              </a:spcBef>
            </a:pPr>
            <a:r>
              <a:rPr lang="ru-RU" sz="1900" dirty="0" err="1" smtClean="0">
                <a:latin typeface="Century Gothic" pitchFamily="34"/>
              </a:rPr>
              <a:t>провеждане</a:t>
            </a:r>
            <a:r>
              <a:rPr lang="ru-RU" sz="1900" dirty="0" smtClean="0">
                <a:latin typeface="Century Gothic" pitchFamily="34"/>
              </a:rPr>
              <a:t> </a:t>
            </a:r>
            <a:r>
              <a:rPr lang="ru-RU" sz="1900" dirty="0">
                <a:latin typeface="Century Gothic" pitchFamily="34"/>
              </a:rPr>
              <a:t>на </a:t>
            </a:r>
            <a:r>
              <a:rPr lang="ru-RU" sz="1900" dirty="0" err="1">
                <a:latin typeface="Century Gothic" pitchFamily="34"/>
              </a:rPr>
              <a:t>четири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еднодневни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 smtClean="0">
                <a:latin typeface="Century Gothic" pitchFamily="34"/>
              </a:rPr>
              <a:t>пленера</a:t>
            </a:r>
            <a:r>
              <a:rPr lang="ru-RU" sz="1900" dirty="0" smtClean="0">
                <a:latin typeface="Century Gothic" pitchFamily="34"/>
              </a:rPr>
              <a:t>.</a:t>
            </a:r>
          </a:p>
          <a:p>
            <a:pPr lvl="0">
              <a:lnSpc>
                <a:spcPct val="80000"/>
              </a:lnSpc>
              <a:spcBef>
                <a:spcPts val="600"/>
              </a:spcBef>
            </a:pPr>
            <a:endParaRPr lang="ru-RU" sz="1900" dirty="0">
              <a:latin typeface="Century Gothic" pitchFamily="34"/>
            </a:endParaRPr>
          </a:p>
          <a:p>
            <a:pPr marL="0" lvl="0" indent="0">
              <a:lnSpc>
                <a:spcPct val="80000"/>
              </a:lnSpc>
              <a:spcBef>
                <a:spcPts val="600"/>
              </a:spcBef>
              <a:buNone/>
            </a:pPr>
            <a:r>
              <a:rPr lang="ru-RU" sz="1900" dirty="0">
                <a:latin typeface="Century Gothic" pitchFamily="34"/>
              </a:rPr>
              <a:t>2. </a:t>
            </a:r>
            <a:r>
              <a:rPr lang="ru-RU" sz="1900" dirty="0" err="1">
                <a:latin typeface="Century Gothic" pitchFamily="34"/>
              </a:rPr>
              <a:t>Информационна</a:t>
            </a:r>
            <a:r>
              <a:rPr lang="ru-RU" sz="1900" dirty="0">
                <a:latin typeface="Century Gothic" pitchFamily="34"/>
              </a:rPr>
              <a:t> кампания с </a:t>
            </a:r>
            <a:r>
              <a:rPr lang="ru-RU" sz="1900" dirty="0" err="1">
                <a:latin typeface="Century Gothic" pitchFamily="34"/>
              </a:rPr>
              <a:t>ученици</a:t>
            </a:r>
            <a:r>
              <a:rPr lang="ru-RU" sz="1900" dirty="0">
                <a:latin typeface="Century Gothic" pitchFamily="34"/>
              </a:rPr>
              <a:t> от 8-ми до 12-ти </a:t>
            </a:r>
            <a:r>
              <a:rPr lang="ru-RU" sz="1900" dirty="0" err="1">
                <a:latin typeface="Century Gothic" pitchFamily="34"/>
              </a:rPr>
              <a:t>клас</a:t>
            </a:r>
            <a:r>
              <a:rPr lang="ru-RU" sz="1900" dirty="0">
                <a:latin typeface="Century Gothic" pitchFamily="34"/>
              </a:rPr>
              <a:t> в </a:t>
            </a:r>
            <a:r>
              <a:rPr lang="ru-RU" sz="1900" dirty="0" err="1">
                <a:latin typeface="Century Gothic" pitchFamily="34"/>
              </a:rPr>
              <a:t>Младежки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еко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лагер</a:t>
            </a:r>
            <a:r>
              <a:rPr lang="ru-RU" sz="1900" dirty="0">
                <a:latin typeface="Century Gothic" pitchFamily="34"/>
              </a:rPr>
              <a:t> с. </a:t>
            </a:r>
            <a:r>
              <a:rPr lang="ru-RU" sz="1900" dirty="0" err="1">
                <a:latin typeface="Century Gothic" pitchFamily="34"/>
              </a:rPr>
              <a:t>Очин</a:t>
            </a:r>
            <a:r>
              <a:rPr lang="ru-RU" sz="1900" dirty="0">
                <a:latin typeface="Century Gothic" pitchFamily="34"/>
              </a:rPr>
              <a:t> дол</a:t>
            </a:r>
            <a:endParaRPr lang="bg-BG" sz="1900" dirty="0">
              <a:latin typeface="Century Gothic" pitchFamily="34"/>
            </a:endParaRPr>
          </a:p>
        </p:txBody>
      </p:sp>
      <p:pic>
        <p:nvPicPr>
          <p:cNvPr id="1026" name="Picture 2" descr="http://vr-balkan.net/pic/home~t6~raaBg2_4_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128" y="1538792"/>
            <a:ext cx="3288360" cy="24662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http://vr-balkan.net/pic/home~t6~dHpHXl_j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1030" name="Picture 6" descr="http://vr-balkan.net/pic/home~t6~dHpHXl_j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149080"/>
            <a:ext cx="3726640" cy="24670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sz="2000" dirty="0" err="1">
                <a:latin typeface="Impact" panose="020B0806030902050204" pitchFamily="34" charset="0"/>
              </a:rPr>
              <a:t>Дейност</a:t>
            </a:r>
            <a:r>
              <a:rPr lang="ru-RU" sz="2000" dirty="0">
                <a:latin typeface="Impact" panose="020B0806030902050204" pitchFamily="34" charset="0"/>
              </a:rPr>
              <a:t> 5:</a:t>
            </a:r>
            <a:r>
              <a:rPr lang="ru-RU" sz="2000" dirty="0">
                <a:latin typeface="Century Gothic" pitchFamily="34"/>
              </a:rPr>
              <a:t> </a:t>
            </a:r>
            <a:r>
              <a:rPr lang="ru-RU" sz="2000" dirty="0" err="1">
                <a:latin typeface="Century Gothic" pitchFamily="34"/>
              </a:rPr>
              <a:t>Организиране</a:t>
            </a:r>
            <a:r>
              <a:rPr lang="ru-RU" sz="2000" dirty="0">
                <a:latin typeface="Century Gothic" pitchFamily="34"/>
              </a:rPr>
              <a:t> и </a:t>
            </a:r>
            <a:r>
              <a:rPr lang="ru-RU" sz="2000" dirty="0" err="1">
                <a:latin typeface="Century Gothic" pitchFamily="34"/>
              </a:rPr>
              <a:t>провеждане</a:t>
            </a:r>
            <a:r>
              <a:rPr lang="ru-RU" sz="2000" dirty="0">
                <a:latin typeface="Century Gothic" pitchFamily="34"/>
              </a:rPr>
              <a:t> на </a:t>
            </a:r>
            <a:r>
              <a:rPr lang="ru-RU" sz="2000" dirty="0" err="1">
                <a:latin typeface="Century Gothic" pitchFamily="34"/>
              </a:rPr>
              <a:t>информационна</a:t>
            </a:r>
            <a:r>
              <a:rPr lang="ru-RU" sz="2000" dirty="0">
                <a:latin typeface="Century Gothic" pitchFamily="34"/>
              </a:rPr>
              <a:t> кампания – широка </a:t>
            </a:r>
            <a:r>
              <a:rPr lang="ru-RU" sz="2000" dirty="0" err="1">
                <a:latin typeface="Century Gothic" pitchFamily="34"/>
              </a:rPr>
              <a:t>общественост</a:t>
            </a:r>
            <a:endParaRPr lang="bg-BG" sz="2000" dirty="0">
              <a:latin typeface="Century Gothic" pitchFamily="34"/>
            </a:endParaRPr>
          </a:p>
        </p:txBody>
      </p:sp>
      <p:sp>
        <p:nvSpPr>
          <p:cNvPr id="3" name="Контейнер за съдържание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3898773" cy="4525959"/>
          </a:xfrm>
        </p:spPr>
        <p:txBody>
          <a:bodyPr/>
          <a:lstStyle/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ru-RU" sz="1900" dirty="0">
                <a:latin typeface="Century Gothic" pitchFamily="34"/>
              </a:rPr>
              <a:t>1. </a:t>
            </a:r>
            <a:r>
              <a:rPr lang="ru-RU" sz="1900" dirty="0" err="1">
                <a:latin typeface="Century Gothic" pitchFamily="34"/>
              </a:rPr>
              <a:t>Осигуряване</a:t>
            </a:r>
            <a:r>
              <a:rPr lang="ru-RU" sz="1900" dirty="0">
                <a:latin typeface="Century Gothic" pitchFamily="34"/>
              </a:rPr>
              <a:t> на </a:t>
            </a:r>
            <a:r>
              <a:rPr lang="ru-RU" sz="1900" dirty="0" err="1">
                <a:latin typeface="Century Gothic" pitchFamily="34"/>
              </a:rPr>
              <a:t>материално-техническа</a:t>
            </a:r>
            <a:r>
              <a:rPr lang="ru-RU" sz="1900" dirty="0">
                <a:latin typeface="Century Gothic" pitchFamily="34"/>
              </a:rPr>
              <a:t> база за </a:t>
            </a:r>
            <a:r>
              <a:rPr lang="ru-RU" sz="1900" dirty="0" err="1">
                <a:latin typeface="Century Gothic" pitchFamily="34"/>
              </a:rPr>
              <a:t>кампанията</a:t>
            </a:r>
            <a:r>
              <a:rPr lang="ru-RU" sz="1900" dirty="0">
                <a:latin typeface="Century Gothic" pitchFamily="34"/>
              </a:rPr>
              <a:t>.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ru-RU" sz="1900" dirty="0">
              <a:latin typeface="Century Gothic" pitchFamily="34"/>
            </a:endParaRP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ru-RU" sz="1900" dirty="0">
                <a:latin typeface="Century Gothic" pitchFamily="34"/>
              </a:rPr>
              <a:t>2. </a:t>
            </a:r>
            <a:r>
              <a:rPr lang="ru-RU" sz="1900" dirty="0" err="1">
                <a:latin typeface="Century Gothic" pitchFamily="34"/>
              </a:rPr>
              <a:t>Провеждане</a:t>
            </a:r>
            <a:r>
              <a:rPr lang="ru-RU" sz="1900" dirty="0">
                <a:latin typeface="Century Gothic" pitchFamily="34"/>
              </a:rPr>
              <a:t> на </a:t>
            </a:r>
            <a:r>
              <a:rPr lang="ru-RU" sz="1900" dirty="0" err="1">
                <a:latin typeface="Century Gothic" pitchFamily="34"/>
              </a:rPr>
              <a:t>информационна</a:t>
            </a:r>
            <a:r>
              <a:rPr lang="ru-RU" sz="1900" dirty="0">
                <a:latin typeface="Century Gothic" pitchFamily="34"/>
              </a:rPr>
              <a:t> кампания с </a:t>
            </a:r>
            <a:r>
              <a:rPr lang="ru-RU" sz="1900" dirty="0" err="1">
                <a:latin typeface="Century Gothic" pitchFamily="34"/>
              </a:rPr>
              <a:t>широката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общественост</a:t>
            </a:r>
            <a:r>
              <a:rPr lang="ru-RU" sz="1900" dirty="0">
                <a:latin typeface="Century Gothic" pitchFamily="34"/>
              </a:rPr>
              <a:t>.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ru-RU" sz="1900" dirty="0" smtClean="0">
              <a:latin typeface="Century Gothic" pitchFamily="34"/>
            </a:endParaRP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ru-RU" sz="1900" dirty="0" err="1" smtClean="0">
                <a:latin typeface="Century Gothic" pitchFamily="34"/>
              </a:rPr>
              <a:t>Това</a:t>
            </a:r>
            <a:r>
              <a:rPr lang="ru-RU" sz="1900" dirty="0" smtClean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ще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бъдат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едно</a:t>
            </a:r>
            <a:r>
              <a:rPr lang="ru-RU" sz="1900" dirty="0">
                <a:latin typeface="Century Gothic" pitchFamily="34"/>
              </a:rPr>
              <a:t> или </a:t>
            </a:r>
            <a:r>
              <a:rPr lang="ru-RU" sz="1900" dirty="0" err="1">
                <a:latin typeface="Century Gothic" pitchFamily="34"/>
              </a:rPr>
              <a:t>няколко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дневни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събития</a:t>
            </a:r>
            <a:r>
              <a:rPr lang="ru-RU" sz="1900" dirty="0">
                <a:latin typeface="Century Gothic" pitchFamily="34"/>
              </a:rPr>
              <a:t> на </a:t>
            </a:r>
            <a:r>
              <a:rPr lang="ru-RU" sz="1900" dirty="0" err="1">
                <a:latin typeface="Century Gothic" pitchFamily="34"/>
              </a:rPr>
              <a:t>които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присъстват</a:t>
            </a:r>
            <a:r>
              <a:rPr lang="ru-RU" sz="1900" dirty="0">
                <a:latin typeface="Century Gothic" pitchFamily="34"/>
              </a:rPr>
              <a:t> от </a:t>
            </a:r>
            <a:r>
              <a:rPr lang="ru-RU" sz="1900" dirty="0" err="1">
                <a:latin typeface="Century Gothic" pitchFamily="34"/>
              </a:rPr>
              <a:t>голям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брой</a:t>
            </a:r>
            <a:r>
              <a:rPr lang="ru-RU" sz="1900" dirty="0">
                <a:latin typeface="Century Gothic" pitchFamily="34"/>
              </a:rPr>
              <a:t> посетители. </a:t>
            </a:r>
            <a:r>
              <a:rPr lang="ru-RU" sz="1900" dirty="0" err="1">
                <a:latin typeface="Century Gothic" pitchFamily="34"/>
              </a:rPr>
              <a:t>Самата</a:t>
            </a:r>
            <a:r>
              <a:rPr lang="ru-RU" sz="1900" dirty="0">
                <a:latin typeface="Century Gothic" pitchFamily="34"/>
              </a:rPr>
              <a:t> кампания </a:t>
            </a:r>
            <a:r>
              <a:rPr lang="ru-RU" sz="1900" dirty="0" err="1">
                <a:latin typeface="Century Gothic" pitchFamily="34"/>
              </a:rPr>
              <a:t>ще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бъда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ориентирана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към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всички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възрасти</a:t>
            </a:r>
            <a:r>
              <a:rPr lang="ru-RU" sz="1900" dirty="0">
                <a:latin typeface="Century Gothic" pitchFamily="34"/>
              </a:rPr>
              <a:t> с </a:t>
            </a:r>
            <a:r>
              <a:rPr lang="ru-RU" sz="1900" dirty="0" err="1">
                <a:latin typeface="Century Gothic" pitchFamily="34"/>
              </a:rPr>
              <a:t>използването</a:t>
            </a:r>
            <a:r>
              <a:rPr lang="ru-RU" sz="1900" dirty="0">
                <a:latin typeface="Century Gothic" pitchFamily="34"/>
              </a:rPr>
              <a:t> на максимален набор от </a:t>
            </a:r>
            <a:r>
              <a:rPr lang="ru-RU" sz="1900" dirty="0" err="1">
                <a:latin typeface="Century Gothic" pitchFamily="34"/>
              </a:rPr>
              <a:t>инструменти</a:t>
            </a:r>
            <a:r>
              <a:rPr lang="ru-RU" sz="1900" dirty="0">
                <a:latin typeface="Century Gothic" pitchFamily="34"/>
              </a:rPr>
              <a:t> на </a:t>
            </a:r>
            <a:r>
              <a:rPr lang="ru-RU" sz="1900" dirty="0" err="1">
                <a:latin typeface="Century Gothic" pitchFamily="34"/>
              </a:rPr>
              <a:t>въздействие</a:t>
            </a:r>
            <a:r>
              <a:rPr lang="ru-RU" sz="1900" dirty="0">
                <a:latin typeface="Century Gothic" pitchFamily="34"/>
              </a:rPr>
              <a:t>. </a:t>
            </a:r>
            <a:endParaRPr lang="bg-BG" sz="1900" dirty="0">
              <a:latin typeface="Century Gothic" pitchFamily="34"/>
            </a:endParaRPr>
          </a:p>
        </p:txBody>
      </p:sp>
      <p:pic>
        <p:nvPicPr>
          <p:cNvPr id="4" name="Picture 2" descr="Панорамно издигане с топловъдушен балон над Белоградчишките скали,  Резервации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974290" y="1772820"/>
            <a:ext cx="3888431" cy="38884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bg-BG" sz="2000" dirty="0" smtClean="0">
                <a:latin typeface="Impact" panose="020B0806030902050204" pitchFamily="34" charset="0"/>
              </a:rPr>
              <a:t>Други дейности</a:t>
            </a:r>
            <a:endParaRPr lang="bg-BG" sz="2000" dirty="0">
              <a:latin typeface="Impact" panose="020B0806030902050204" pitchFamily="34" charset="0"/>
            </a:endParaRPr>
          </a:p>
        </p:txBody>
      </p:sp>
      <p:sp>
        <p:nvSpPr>
          <p:cNvPr id="3" name="Контейнер за съдържание 2"/>
          <p:cNvSpPr txBox="1">
            <a:spLocks noGrp="1"/>
          </p:cNvSpPr>
          <p:nvPr>
            <p:ph idx="1"/>
          </p:nvPr>
        </p:nvSpPr>
        <p:spPr>
          <a:xfrm>
            <a:off x="467544" y="1196752"/>
            <a:ext cx="8153403" cy="4495803"/>
          </a:xfrm>
        </p:spPr>
        <p:txBody>
          <a:bodyPr/>
          <a:lstStyle/>
          <a:p>
            <a:pPr marL="0" lvl="0" indent="0">
              <a:buNone/>
            </a:pPr>
            <a:endParaRPr lang="ru-RU" dirty="0"/>
          </a:p>
          <a:p>
            <a:pPr marL="0" lvl="0" indent="0">
              <a:buNone/>
            </a:pPr>
            <a:r>
              <a:rPr lang="ru-RU" sz="1900" dirty="0" err="1" smtClean="0">
                <a:latin typeface="Century Gothic" pitchFamily="34"/>
              </a:rPr>
              <a:t>Дейност</a:t>
            </a:r>
            <a:r>
              <a:rPr lang="ru-RU" sz="1900" dirty="0" smtClean="0">
                <a:latin typeface="Century Gothic" pitchFamily="34"/>
              </a:rPr>
              <a:t> </a:t>
            </a:r>
            <a:r>
              <a:rPr lang="ru-RU" sz="1900" dirty="0">
                <a:latin typeface="Century Gothic" pitchFamily="34"/>
              </a:rPr>
              <a:t>6: Организация и управление на проекта. </a:t>
            </a:r>
            <a:endParaRPr lang="ru-RU" sz="1900" dirty="0" smtClean="0">
              <a:latin typeface="Century Gothic" pitchFamily="34"/>
            </a:endParaRPr>
          </a:p>
          <a:p>
            <a:pPr marL="0" lvl="0" indent="0">
              <a:buNone/>
            </a:pPr>
            <a:r>
              <a:rPr lang="ru-RU" sz="1900" dirty="0" smtClean="0">
                <a:latin typeface="Century Gothic" pitchFamily="34"/>
              </a:rPr>
              <a:t>Тук се </a:t>
            </a:r>
            <a:r>
              <a:rPr lang="ru-RU" sz="1900" dirty="0" err="1" smtClean="0">
                <a:latin typeface="Century Gothic" pitchFamily="34"/>
              </a:rPr>
              <a:t>включват</a:t>
            </a:r>
            <a:r>
              <a:rPr lang="ru-RU" sz="1900" dirty="0" smtClean="0">
                <a:latin typeface="Century Gothic" pitchFamily="34"/>
              </a:rPr>
              <a:t> </a:t>
            </a:r>
            <a:r>
              <a:rPr lang="ru-RU" sz="1900" dirty="0" err="1" smtClean="0">
                <a:latin typeface="Century Gothic" pitchFamily="34"/>
              </a:rPr>
              <a:t>дейности</a:t>
            </a:r>
            <a:r>
              <a:rPr lang="ru-RU" sz="1900" dirty="0" smtClean="0">
                <a:latin typeface="Century Gothic" pitchFamily="34"/>
              </a:rPr>
              <a:t> </a:t>
            </a:r>
            <a:r>
              <a:rPr lang="ru-RU" sz="1900" dirty="0">
                <a:latin typeface="Century Gothic" pitchFamily="34"/>
              </a:rPr>
              <a:t>по информация и </a:t>
            </a:r>
            <a:r>
              <a:rPr lang="ru-RU" sz="1900" dirty="0" err="1" smtClean="0">
                <a:latin typeface="Century Gothic" pitchFamily="34"/>
              </a:rPr>
              <a:t>комуникация</a:t>
            </a:r>
            <a:r>
              <a:rPr lang="ru-RU" sz="1900" dirty="0" smtClean="0">
                <a:latin typeface="Century Gothic" pitchFamily="34"/>
              </a:rPr>
              <a:t>.</a:t>
            </a:r>
            <a:r>
              <a:rPr lang="ru-RU" sz="1900" dirty="0">
                <a:latin typeface="Century Gothic" pitchFamily="34"/>
              </a:rPr>
              <a:t/>
            </a:r>
            <a:br>
              <a:rPr lang="ru-RU" sz="1900" dirty="0">
                <a:latin typeface="Century Gothic" pitchFamily="34"/>
              </a:rPr>
            </a:br>
            <a:endParaRPr lang="ru-RU" sz="1900" dirty="0">
              <a:latin typeface="Century Gothic" pitchFamily="34"/>
            </a:endParaRPr>
          </a:p>
          <a:p>
            <a:pPr marL="0" lvl="0" indent="0">
              <a:buNone/>
            </a:pPr>
            <a:r>
              <a:rPr lang="ru-RU" sz="1900" dirty="0" err="1" smtClean="0">
                <a:latin typeface="Century Gothic" pitchFamily="34"/>
              </a:rPr>
              <a:t>Дейност</a:t>
            </a:r>
            <a:r>
              <a:rPr lang="ru-RU" sz="1900" dirty="0" smtClean="0">
                <a:latin typeface="Century Gothic" pitchFamily="34"/>
              </a:rPr>
              <a:t> </a:t>
            </a:r>
            <a:r>
              <a:rPr lang="ru-RU" sz="1900" dirty="0">
                <a:latin typeface="Century Gothic" pitchFamily="34"/>
              </a:rPr>
              <a:t>7: </a:t>
            </a:r>
            <a:r>
              <a:rPr lang="ru-RU" sz="1900" dirty="0" err="1">
                <a:latin typeface="Century Gothic" pitchFamily="34"/>
              </a:rPr>
              <a:t>Спомагателни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дейности</a:t>
            </a:r>
            <a:r>
              <a:rPr lang="ru-RU" sz="1900" dirty="0">
                <a:latin typeface="Century Gothic" pitchFamily="34"/>
              </a:rPr>
              <a:t> - подготовка на </a:t>
            </a:r>
            <a:r>
              <a:rPr lang="ru-RU" sz="1900" dirty="0" err="1">
                <a:latin typeface="Century Gothic" pitchFamily="34"/>
              </a:rPr>
              <a:t>проектното</a:t>
            </a:r>
            <a:r>
              <a:rPr lang="ru-RU" sz="1900" dirty="0">
                <a:latin typeface="Century Gothic" pitchFamily="34"/>
              </a:rPr>
              <a:t> предложение.</a:t>
            </a:r>
            <a:endParaRPr lang="bg-BG" sz="1900" dirty="0">
              <a:latin typeface="Century Gothic" pitchFamily="34"/>
            </a:endParaRPr>
          </a:p>
        </p:txBody>
      </p:sp>
      <p:pic>
        <p:nvPicPr>
          <p:cNvPr id="3074" name="Picture 2" descr="http://vr-balkan.net/pic/home~t6~mYmP5I_j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35" y="3910370"/>
            <a:ext cx="4060557" cy="25969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vr-balkan.net/pic/home~t6~9Wrifi_3_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861048"/>
            <a:ext cx="3528392" cy="26462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bg-BG" dirty="0">
                <a:latin typeface="Impact" panose="020B0806030902050204" pitchFamily="34" charset="0"/>
              </a:rPr>
              <a:t>Очаквани резултати</a:t>
            </a:r>
          </a:p>
        </p:txBody>
      </p:sp>
      <p:sp>
        <p:nvSpPr>
          <p:cNvPr id="3" name="Контейнер за съдържание 2"/>
          <p:cNvSpPr txBox="1">
            <a:spLocks noGrp="1"/>
          </p:cNvSpPr>
          <p:nvPr>
            <p:ph idx="1"/>
          </p:nvPr>
        </p:nvSpPr>
        <p:spPr>
          <a:xfrm>
            <a:off x="179512" y="1628800"/>
            <a:ext cx="4968552" cy="4495803"/>
          </a:xfrm>
        </p:spPr>
        <p:txBody>
          <a:bodyPr/>
          <a:lstStyle/>
          <a:p>
            <a:pPr marL="0" lvl="0" indent="0">
              <a:buNone/>
            </a:pPr>
            <a:r>
              <a:rPr lang="ru-RU" sz="1900" dirty="0">
                <a:latin typeface="Century Gothic" pitchFamily="34"/>
              </a:rPr>
              <a:t>В </a:t>
            </a:r>
            <a:r>
              <a:rPr lang="ru-RU" sz="1900" dirty="0" err="1">
                <a:latin typeface="Century Gothic" pitchFamily="34"/>
              </a:rPr>
              <a:t>резултат</a:t>
            </a:r>
            <a:r>
              <a:rPr lang="ru-RU" sz="1900" dirty="0">
                <a:latin typeface="Century Gothic" pitchFamily="34"/>
              </a:rPr>
              <a:t> от проекта </a:t>
            </a:r>
            <a:r>
              <a:rPr lang="ru-RU" sz="1900" dirty="0" err="1">
                <a:latin typeface="Century Gothic" pitchFamily="34"/>
              </a:rPr>
              <a:t>ще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бъдат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проведени</a:t>
            </a:r>
            <a:r>
              <a:rPr lang="ru-RU" sz="1900" dirty="0">
                <a:latin typeface="Century Gothic" pitchFamily="34"/>
              </a:rPr>
              <a:t> над 30 </a:t>
            </a:r>
            <a:r>
              <a:rPr lang="ru-RU" sz="1900" dirty="0" err="1">
                <a:latin typeface="Century Gothic" pitchFamily="34"/>
              </a:rPr>
              <a:t>събития</a:t>
            </a:r>
            <a:r>
              <a:rPr lang="ru-RU" sz="1900" dirty="0">
                <a:latin typeface="Century Gothic" pitchFamily="34"/>
              </a:rPr>
              <a:t>, </a:t>
            </a:r>
            <a:r>
              <a:rPr lang="ru-RU" sz="1900" dirty="0" err="1">
                <a:latin typeface="Century Gothic" pitchFamily="34"/>
              </a:rPr>
              <a:t>направени</a:t>
            </a:r>
            <a:r>
              <a:rPr lang="ru-RU" sz="1900" dirty="0">
                <a:latin typeface="Century Gothic" pitchFamily="34"/>
              </a:rPr>
              <a:t> над 100 публикации и в </a:t>
            </a:r>
            <a:r>
              <a:rPr lang="ru-RU" sz="1900" dirty="0" err="1">
                <a:latin typeface="Century Gothic" pitchFamily="34"/>
              </a:rPr>
              <a:t>кампанията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ще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бъдат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обхванати</a:t>
            </a:r>
            <a:r>
              <a:rPr lang="ru-RU" sz="1900" dirty="0">
                <a:latin typeface="Century Gothic" pitchFamily="34"/>
              </a:rPr>
              <a:t> минимум 10 </a:t>
            </a:r>
            <a:r>
              <a:rPr lang="ru-RU" sz="1900" dirty="0" err="1">
                <a:latin typeface="Century Gothic" pitchFamily="34"/>
              </a:rPr>
              <a:t>хиляди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човека</a:t>
            </a:r>
            <a:r>
              <a:rPr lang="ru-RU" sz="1900" dirty="0">
                <a:latin typeface="Century Gothic" pitchFamily="34"/>
              </a:rPr>
              <a:t>. </a:t>
            </a:r>
            <a:endParaRPr lang="ru-RU" sz="1900" dirty="0" smtClean="0">
              <a:latin typeface="Century Gothic" pitchFamily="34"/>
            </a:endParaRPr>
          </a:p>
          <a:p>
            <a:pPr marL="0" lvl="0" indent="0">
              <a:buNone/>
            </a:pPr>
            <a:r>
              <a:rPr lang="ru-RU" sz="1900" dirty="0" smtClean="0">
                <a:latin typeface="Century Gothic" pitchFamily="34"/>
              </a:rPr>
              <a:t>Като </a:t>
            </a:r>
            <a:r>
              <a:rPr lang="ru-RU" sz="1900" dirty="0" err="1">
                <a:latin typeface="Century Gothic" pitchFamily="34"/>
              </a:rPr>
              <a:t>краен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резултат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ще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 smtClean="0">
                <a:latin typeface="Century Gothic" pitchFamily="34"/>
              </a:rPr>
              <a:t>бъде</a:t>
            </a:r>
            <a:r>
              <a:rPr lang="ru-RU" sz="1900" dirty="0" smtClean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създаден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капацитет</a:t>
            </a:r>
            <a:r>
              <a:rPr lang="ru-RU" sz="1900" dirty="0">
                <a:latin typeface="Century Gothic" pitchFamily="34"/>
              </a:rPr>
              <a:t> в </a:t>
            </a:r>
            <a:r>
              <a:rPr lang="ru-RU" sz="1900" dirty="0" err="1">
                <a:latin typeface="Century Gothic" pitchFamily="34"/>
              </a:rPr>
              <a:t>заинтересованите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страни</a:t>
            </a:r>
            <a:r>
              <a:rPr lang="ru-RU" sz="1900" dirty="0">
                <a:latin typeface="Century Gothic" pitchFamily="34"/>
              </a:rPr>
              <a:t> за </a:t>
            </a:r>
            <a:r>
              <a:rPr lang="ru-RU" sz="1900" dirty="0" err="1">
                <a:latin typeface="Century Gothic" pitchFamily="34"/>
              </a:rPr>
              <a:t>мрежата</a:t>
            </a:r>
            <a:r>
              <a:rPr lang="ru-RU" sz="1900" dirty="0">
                <a:latin typeface="Century Gothic" pitchFamily="34"/>
              </a:rPr>
              <a:t> и </a:t>
            </a:r>
            <a:r>
              <a:rPr lang="ru-RU" sz="1900" dirty="0" err="1">
                <a:latin typeface="Century Gothic" pitchFamily="34"/>
              </a:rPr>
              <a:t>нейните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възможности</a:t>
            </a:r>
            <a:r>
              <a:rPr lang="ru-RU" sz="1900" dirty="0">
                <a:latin typeface="Century Gothic" pitchFamily="34"/>
              </a:rPr>
              <a:t> и в </a:t>
            </a:r>
            <a:r>
              <a:rPr lang="ru-RU" sz="1900" dirty="0" err="1">
                <a:latin typeface="Century Gothic" pitchFamily="34"/>
              </a:rPr>
              <a:t>крайна</a:t>
            </a:r>
            <a:r>
              <a:rPr lang="ru-RU" sz="1900" dirty="0">
                <a:latin typeface="Century Gothic" pitchFamily="34"/>
              </a:rPr>
              <a:t> сметка </a:t>
            </a:r>
            <a:r>
              <a:rPr lang="ru-RU" sz="1900" dirty="0" err="1">
                <a:latin typeface="Century Gothic" pitchFamily="34"/>
              </a:rPr>
              <a:t>изградена</a:t>
            </a:r>
            <a:r>
              <a:rPr lang="ru-RU" sz="1900" dirty="0">
                <a:latin typeface="Century Gothic" pitchFamily="34"/>
              </a:rPr>
              <a:t> и </a:t>
            </a:r>
            <a:r>
              <a:rPr lang="ru-RU" sz="1900" dirty="0" err="1">
                <a:latin typeface="Century Gothic" pitchFamily="34"/>
              </a:rPr>
              <a:t>поддържана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споделена</a:t>
            </a:r>
            <a:r>
              <a:rPr lang="ru-RU" sz="1900" dirty="0">
                <a:latin typeface="Century Gothic" pitchFamily="34"/>
              </a:rPr>
              <a:t> </a:t>
            </a:r>
            <a:r>
              <a:rPr lang="ru-RU" sz="1900" dirty="0" err="1">
                <a:latin typeface="Century Gothic" pitchFamily="34"/>
              </a:rPr>
              <a:t>визия</a:t>
            </a:r>
            <a:r>
              <a:rPr lang="ru-RU" sz="1900" dirty="0">
                <a:latin typeface="Century Gothic" pitchFamily="34"/>
              </a:rPr>
              <a:t> за Натура 2000 в </a:t>
            </a:r>
            <a:r>
              <a:rPr lang="ru-RU" sz="1900" dirty="0" err="1">
                <a:latin typeface="Century Gothic" pitchFamily="34"/>
              </a:rPr>
              <a:t>областта</a:t>
            </a:r>
            <a:r>
              <a:rPr lang="ru-RU" sz="1900" dirty="0">
                <a:latin typeface="Century Gothic" pitchFamily="34"/>
              </a:rPr>
              <a:t>.</a:t>
            </a:r>
            <a:endParaRPr lang="bg-BG" sz="1900" dirty="0">
              <a:latin typeface="Century Gothic" pitchFamily="34"/>
            </a:endParaRPr>
          </a:p>
        </p:txBody>
      </p:sp>
      <p:sp>
        <p:nvSpPr>
          <p:cNvPr id="4" name="AutoShape 2" descr="http://vr-balkan.net/pic/home~t6~fitAzL_9_b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4100" name="Picture 4" descr="http://vr-balkan.net/pic/home~t6~fitAzL_9_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121" y="1628800"/>
            <a:ext cx="2976331" cy="2232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vr-balkan.net/pic/home~t6~1XTLp2_j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221088"/>
            <a:ext cx="2857500" cy="22098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2"/>
          <p:cNvSpPr txBox="1">
            <a:spLocks noGrp="1"/>
          </p:cNvSpPr>
          <p:nvPr>
            <p:ph idx="1"/>
          </p:nvPr>
        </p:nvSpPr>
        <p:spPr>
          <a:xfrm>
            <a:off x="502443" y="1484784"/>
            <a:ext cx="8229600" cy="749841"/>
          </a:xfrm>
        </p:spPr>
        <p:txBody>
          <a:bodyPr/>
          <a:lstStyle/>
          <a:p>
            <a:pPr marL="0" lvl="0" indent="0" algn="ctr">
              <a:buNone/>
            </a:pPr>
            <a:r>
              <a:rPr lang="bg-BG" dirty="0" smtClean="0">
                <a:latin typeface="Impact" panose="020B0806030902050204" pitchFamily="34" charset="0"/>
              </a:rPr>
              <a:t>Очакваме </a:t>
            </a:r>
            <a:r>
              <a:rPr lang="bg-BG" dirty="0">
                <a:latin typeface="Impact" panose="020B0806030902050204" pitchFamily="34" charset="0"/>
              </a:rPr>
              <a:t>вашите въпроси </a:t>
            </a:r>
            <a:r>
              <a:rPr lang="bg-BG" dirty="0" smtClean="0">
                <a:latin typeface="Impact" panose="020B0806030902050204" pitchFamily="34" charset="0"/>
              </a:rPr>
              <a:t>!</a:t>
            </a:r>
            <a:endParaRPr lang="bg-BG" dirty="0">
              <a:latin typeface="Impact" panose="020B0806030902050204" pitchFamily="34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276" y="2132856"/>
            <a:ext cx="4680520" cy="35103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9053513" cy="896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авоъгълник 7"/>
          <p:cNvSpPr>
            <a:spLocks noChangeArrowheads="1"/>
          </p:cNvSpPr>
          <p:nvPr/>
        </p:nvSpPr>
        <p:spPr bwMode="auto">
          <a:xfrm>
            <a:off x="3051968" y="524967"/>
            <a:ext cx="31305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bg-BG" u="sng" dirty="0">
                <a:solidFill>
                  <a:srgbClr val="2A6496"/>
                </a:solidFill>
                <a:latin typeface="Verdana" pitchFamily="34" charset="0"/>
                <a:hlinkClick r:id="rId4"/>
              </a:rPr>
              <a:t>https://www.eufunds.bg/</a:t>
            </a:r>
            <a:endParaRPr lang="bg-BG" altLang="bg-BG" dirty="0"/>
          </a:p>
        </p:txBody>
      </p:sp>
      <p:sp>
        <p:nvSpPr>
          <p:cNvPr id="4" name="Правоъгълник 3"/>
          <p:cNvSpPr/>
          <p:nvPr/>
        </p:nvSpPr>
        <p:spPr>
          <a:xfrm>
            <a:off x="135730" y="5754829"/>
            <a:ext cx="900827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i="1" dirty="0"/>
              <a:t>Проект  „Организиране и провеждане на информационна кампания за Натура 2000 зоните на територията на област с административен център Враца”, финансиран от Оперативна програма „Околна среда“, </a:t>
            </a:r>
            <a:r>
              <a:rPr lang="bg-BG" sz="1600" i="1" dirty="0" err="1"/>
              <a:t>съфинансирана</a:t>
            </a:r>
            <a:r>
              <a:rPr lang="bg-BG" sz="1600" i="1" dirty="0"/>
              <a:t> от Европейския съюз чрез Европейските структурни и инвестиционни  фондове.</a:t>
            </a:r>
            <a:endParaRPr lang="bg-BG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редни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1363</TotalTime>
  <Words>700</Words>
  <Application>Microsoft Office PowerPoint</Application>
  <PresentationFormat>Презентация на цял екран (4:3)</PresentationFormat>
  <Paragraphs>75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14</vt:i4>
      </vt:variant>
    </vt:vector>
  </HeadingPairs>
  <TitlesOfParts>
    <vt:vector size="15" baseType="lpstr">
      <vt:lpstr>Средни</vt:lpstr>
      <vt:lpstr>Презентация на PowerPoint</vt:lpstr>
      <vt:lpstr>Обща информация</vt:lpstr>
      <vt:lpstr>Обща информация</vt:lpstr>
      <vt:lpstr>Цели на проекта</vt:lpstr>
      <vt:lpstr>Презентация на PowerPoint</vt:lpstr>
      <vt:lpstr>Дейност 1: Организиране и планиране на информационна кампания, свързана с Натура 2000 на територията на област Враца и медийно отразяване </vt:lpstr>
      <vt:lpstr>Дейност 2: Изработване и доставка на информационни и рекламни материали за нуждите на кампанията</vt:lpstr>
      <vt:lpstr>Дейност 3: Организиране и провеждане на информационна кампания - информационни срещи със заинтересованите страни по общини </vt:lpstr>
      <vt:lpstr>Дейност 3: Организиране и провеждане на информационна кампания - информационни срещи със заинтересованите страни по общини</vt:lpstr>
      <vt:lpstr>Дейност 4: Организиране и провеждане на информационна кампания - Натура 2000 за деца и ученици</vt:lpstr>
      <vt:lpstr>Дейност 5: Организиране и провеждане на информационна кампания – широка общественост</vt:lpstr>
      <vt:lpstr>Други дейности</vt:lpstr>
      <vt:lpstr>Очаквани резултати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Olif Molif</dc:creator>
  <cp:lastModifiedBy>Olif Molif</cp:lastModifiedBy>
  <cp:revision>23</cp:revision>
  <dcterms:created xsi:type="dcterms:W3CDTF">2020-09-29T18:54:22Z</dcterms:created>
  <dcterms:modified xsi:type="dcterms:W3CDTF">2020-10-01T12:40:45Z</dcterms:modified>
</cp:coreProperties>
</file>