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410" r:id="rId2"/>
    <p:sldId id="427" r:id="rId3"/>
    <p:sldId id="437" r:id="rId4"/>
    <p:sldId id="434" r:id="rId5"/>
    <p:sldId id="435" r:id="rId6"/>
    <p:sldId id="429" r:id="rId7"/>
    <p:sldId id="430" r:id="rId8"/>
    <p:sldId id="436" r:id="rId9"/>
    <p:sldId id="433" r:id="rId10"/>
    <p:sldId id="432" r:id="rId11"/>
    <p:sldId id="428" r:id="rId12"/>
    <p:sldId id="415" r:id="rId13"/>
  </p:sldIdLst>
  <p:sldSz cx="9144000" cy="6858000" type="screen4x3"/>
  <p:notesSz cx="68199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Tsvetkova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006600"/>
    <a:srgbClr val="17375E"/>
    <a:srgbClr val="CC3300"/>
    <a:srgbClr val="003300"/>
    <a:srgbClr val="663300"/>
    <a:srgbClr val="FFCC00"/>
    <a:srgbClr val="000066"/>
    <a:srgbClr val="FF9900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2" autoAdjust="0"/>
    <p:restoredTop sz="92308" autoAdjust="0"/>
  </p:normalViewPr>
  <p:slideViewPr>
    <p:cSldViewPr>
      <p:cViewPr varScale="1">
        <p:scale>
          <a:sx n="80" d="100"/>
          <a:sy n="80" d="100"/>
        </p:scale>
        <p:origin x="-16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909493-B41E-4590-B1FB-08F1A94AED83}" type="datetimeFigureOut">
              <a:rPr lang="bg-BG" smtClean="0"/>
              <a:pPr/>
              <a:t>22.10.2020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55290" cy="4965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63032" y="9433107"/>
            <a:ext cx="2955290" cy="4965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8556984-BFA1-4032-A2F7-943390F401A9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681728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2B82725-62A2-4311-9ACD-D34C66DD3C7F}" type="datetimeFigureOut">
              <a:rPr lang="bg-BG" smtClean="0"/>
              <a:pPr/>
              <a:t>22.10.2020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0" y="4717415"/>
            <a:ext cx="5455920" cy="446913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55290" cy="4965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2" y="9433107"/>
            <a:ext cx="2955290" cy="4965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222844A-9D9A-451E-8533-AC68D816AE0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246065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35DFC-BBE1-4CDA-B981-A5954F5C149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2624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0568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098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4909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6397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3224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45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134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165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301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15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091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C881F-9B5B-4731-BD3A-B949B94371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4C3D4-817C-4B18-BB67-CDF35AB9A9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6239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38585" y="1287249"/>
            <a:ext cx="7772400" cy="381642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 О Е К Т</a:t>
            </a:r>
            <a:r>
              <a:rPr lang="ru-RU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”</a:t>
            </a:r>
            <a:r>
              <a:rPr lang="ru-RU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ОРГАНИЗИРАНЕ И ПРОВЕЖДАНЕ</a:t>
            </a:r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ИНФОРМАЦИОННА КАМПАНИЯ ЗА </a:t>
            </a:r>
            <a:br>
              <a:rPr lang="bg-BG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НАТУРА 2000 ЗОНИТЕ НА ТЕРИТОРИЯТА НА ОБЛАСТ С АДМИНИСТРАТИВЕН ЦЕНТЪР ВИДИН”</a:t>
            </a:r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11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NMihova\Desktop\Capture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NMihova\Desktop\Capture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Mihova\Desktop\Capture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6" y="5157192"/>
            <a:ext cx="9108504" cy="17008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0509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NMihova\Desktop\Capture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Mihova\Desktop\Capture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" y="6179454"/>
            <a:ext cx="9097650" cy="6785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2"/>
          <p:cNvSpPr>
            <a:spLocks noGrp="1"/>
          </p:cNvSpPr>
          <p:nvPr>
            <p:ph idx="1"/>
          </p:nvPr>
        </p:nvSpPr>
        <p:spPr>
          <a:xfrm>
            <a:off x="102147" y="1224709"/>
            <a:ext cx="8851231" cy="4847497"/>
          </a:xfrm>
        </p:spPr>
        <p:txBody>
          <a:bodyPr>
            <a:noAutofit/>
          </a:bodyPr>
          <a:lstStyle/>
          <a:p>
            <a:pPr marL="266700" indent="-266700" algn="just">
              <a:spcBef>
                <a:spcPts val="600"/>
              </a:spcBef>
              <a:buNone/>
            </a:pPr>
            <a:endParaRPr lang="bg-BG" sz="2000" b="1" dirty="0" smtClean="0"/>
          </a:p>
          <a:p>
            <a:pPr marL="266700" indent="-266700" algn="just">
              <a:spcBef>
                <a:spcPts val="600"/>
              </a:spcBef>
              <a:buNone/>
            </a:pPr>
            <a:r>
              <a:rPr lang="bg-BG" sz="2000" b="1" dirty="0" smtClean="0"/>
              <a:t>		</a:t>
            </a:r>
          </a:p>
          <a:p>
            <a:pPr marL="266700" indent="-266700" algn="just">
              <a:spcBef>
                <a:spcPts val="600"/>
              </a:spcBef>
              <a:buNone/>
            </a:pPr>
            <a:r>
              <a:rPr lang="bg-BG" sz="2000" b="1" dirty="0" smtClean="0"/>
              <a:t>		На 16.07.2020г. беше подписан административен договор за предоставяне на безвъзмездна финасова помощ на ОБЩИНА ЧУПРЕНЕ по оперативна програма “Околна среда 2014-2020”, съфинансирана от Европейския фонд за регионално развитие и Кохезионния фонд на Европейския съюз по процедура чрез подбор </a:t>
            </a:r>
            <a:r>
              <a:rPr lang="en-US" sz="2000" b="1" dirty="0" smtClean="0"/>
              <a:t>BG16M1OP002-3.019 </a:t>
            </a:r>
            <a:r>
              <a:rPr lang="bg-BG" sz="2000" b="1" i="1" dirty="0" smtClean="0"/>
              <a:t>“Споделена визия за екологична мрежа Натура 2000 </a:t>
            </a:r>
            <a:r>
              <a:rPr lang="bg-BG" sz="2000" b="1" i="1" smtClean="0"/>
              <a:t>в </a:t>
            </a:r>
            <a:r>
              <a:rPr lang="bg-BG" sz="2000" b="1" i="1" smtClean="0"/>
              <a:t>България</a:t>
            </a:r>
            <a:r>
              <a:rPr lang="bg-BG" sz="2000" b="1" i="1" smtClean="0"/>
              <a:t>”, Програма </a:t>
            </a:r>
            <a:r>
              <a:rPr lang="bg-BG" sz="2000" b="1" i="1" smtClean="0"/>
              <a:t> </a:t>
            </a:r>
            <a:r>
              <a:rPr lang="bg-BG" sz="2000" b="1" i="1" dirty="0" smtClean="0"/>
              <a:t>Околна среда 2014-2020” </a:t>
            </a:r>
            <a:endParaRPr lang="bg-BG" sz="2000" b="1" dirty="0" smtClean="0"/>
          </a:p>
          <a:p>
            <a:pPr marL="266700" indent="-266700" algn="just">
              <a:spcBef>
                <a:spcPts val="600"/>
              </a:spcBef>
              <a:buNone/>
            </a:pPr>
            <a:endParaRPr lang="bg-BG" sz="2000" b="1" dirty="0" smtClean="0"/>
          </a:p>
          <a:p>
            <a:pPr marL="266700" indent="-266700" algn="just">
              <a:spcBef>
                <a:spcPts val="600"/>
              </a:spcBef>
              <a:buNone/>
            </a:pPr>
            <a:r>
              <a:rPr lang="bg-BG" sz="2000" b="1" dirty="0" smtClean="0"/>
              <a:t>		Проектът е </a:t>
            </a:r>
            <a:r>
              <a:rPr lang="en-US" sz="2000" b="1" dirty="0" smtClean="0"/>
              <a:t>BG16M1OP002-3.019-0007</a:t>
            </a:r>
            <a:r>
              <a:rPr lang="bg-BG" sz="2000" b="1" dirty="0" smtClean="0"/>
              <a:t> </a:t>
            </a:r>
            <a:r>
              <a:rPr lang="bg-BG" sz="2000" b="1" i="1" dirty="0" smtClean="0"/>
              <a:t>“Организиране и провеждане на информационна кампания за Натура 2000 зоните на територията на област с административен център Видин”</a:t>
            </a:r>
            <a:endParaRPr lang="ru-RU" sz="2000" i="1" dirty="0" smtClean="0"/>
          </a:p>
          <a:p>
            <a:pPr algn="just">
              <a:spcBef>
                <a:spcPts val="1200"/>
              </a:spcBef>
            </a:pPr>
            <a:endParaRPr lang="bg-BG" sz="2000" dirty="0" smtClean="0"/>
          </a:p>
          <a:p>
            <a:pPr algn="just">
              <a:spcBef>
                <a:spcPts val="1200"/>
              </a:spcBef>
            </a:pPr>
            <a:endParaRPr lang="bg-BG" sz="2000" dirty="0"/>
          </a:p>
        </p:txBody>
      </p:sp>
      <p:pic>
        <p:nvPicPr>
          <p:cNvPr id="8" name="Picture 6" descr="C:\Users\NMihova\Desktop\Capture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0782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		</a:t>
            </a:r>
            <a:r>
              <a:rPr lang="bg-BG" sz="2000" b="1" dirty="0" smtClean="0"/>
              <a:t>Натура 2000 е общоевропейска мрежа, съставена от защитени зони, целяща да осигури дългосрочното оцеляване на най-ценните и застрашени видове и местообитания за Европа в съответствие с основните международни договорености в областта на опазването на околната среда и биологичното разнообразие.</a:t>
            </a:r>
            <a:endParaRPr lang="en-US" sz="2000" b="1" dirty="0" smtClean="0"/>
          </a:p>
          <a:p>
            <a:pPr algn="just">
              <a:buNone/>
            </a:pPr>
            <a:r>
              <a:rPr lang="en-US" sz="2000" b="1" dirty="0" smtClean="0"/>
              <a:t>		</a:t>
            </a:r>
            <a:r>
              <a:rPr lang="bg-BG" sz="2000" b="1" dirty="0" smtClean="0"/>
              <a:t>Местата, попадащи в екологичната мрежа, се определят в съответствие с две основни за опазването на околната среда Директиви на Европейския съюз – Директива 92/43/ЕЕС за опазване на природните местообитания и на дивата флора и фауна (наричана накратко Директива за хабитатите) и Директива 2009/147/ЕС за опазване на дивите птици (наричана накратко Директива за птиците). Двете директиви са отразени в българското законодателство чрез Закона за биологичното разнообразие (ЗБР).</a:t>
            </a:r>
            <a:endParaRPr lang="bg-BG" sz="2000" b="1" dirty="0"/>
          </a:p>
        </p:txBody>
      </p:sp>
      <p:pic>
        <p:nvPicPr>
          <p:cNvPr id="4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NMihova\Desktop\Capture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NMihova\Desktop\Capture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NMihova\Desktop\Capture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" y="6179454"/>
            <a:ext cx="9097650" cy="6785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000" b="1" dirty="0" smtClean="0"/>
              <a:t>	</a:t>
            </a:r>
            <a:r>
              <a:rPr lang="bg-BG" sz="2000" b="1" dirty="0" smtClean="0"/>
              <a:t>	Община Чупрене е разположена в южната част на област Видин. С площ от 327.32 км2 заема четвърто място сред 11-те общини на областта, което прави 10.72% от територията на областта.Цялата територия на общината попада в Натура 2000 в зони по две директиви </a:t>
            </a:r>
            <a:r>
              <a:rPr lang="en-US" sz="2000" b="1" dirty="0" smtClean="0"/>
              <a:t>BG0002002 </a:t>
            </a:r>
            <a:r>
              <a:rPr lang="bg-BG" sz="2000" b="1" dirty="0" smtClean="0"/>
              <a:t>“Западен Балкан” по Директива за птиците и </a:t>
            </a:r>
            <a:r>
              <a:rPr lang="en-US" sz="2000" b="1" dirty="0" smtClean="0"/>
              <a:t>BG00011040 </a:t>
            </a:r>
            <a:r>
              <a:rPr lang="bg-BG" sz="2000" b="1" dirty="0" smtClean="0"/>
              <a:t>“Западна стара планина и Предбалкан” по Директивата за местообитанията.</a:t>
            </a:r>
          </a:p>
          <a:p>
            <a:pPr algn="just">
              <a:buNone/>
            </a:pPr>
            <a:endParaRPr lang="bg-BG" sz="2000" dirty="0"/>
          </a:p>
        </p:txBody>
      </p:sp>
      <p:pic>
        <p:nvPicPr>
          <p:cNvPr id="4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NMihova\Desktop\Capture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NMihova\Desktop\Capture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Картина 6" descr="D:\laptop\d\My Desktop - Asen Emilov\My Pictures\2004-06 (Юни)\HPIM115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3857628"/>
            <a:ext cx="328614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Картина 7" descr="D:\laptop\d\My Desktop - Asen Emilov\My Pictures\My Pictures\2005-10 (Октомври)\HPIM020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857628"/>
            <a:ext cx="321471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NMihova\Desktop\Capture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6180788"/>
            <a:ext cx="8812786" cy="534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bg-BG" sz="2000" b="1" dirty="0" smtClean="0"/>
              <a:t>		Този факт е от огромно значение за населението на общината, като превръща всеки жител на община Чупрене и всички юридически или физически лица, развиващи някаква дейност,  в пряко заинтересовани страни от гледна точка на мрежата Натура 2000. Това е и основната причина община Чупрене да разработи предлагания проект.</a:t>
            </a:r>
          </a:p>
          <a:p>
            <a:pPr algn="just">
              <a:buNone/>
            </a:pPr>
            <a:endParaRPr lang="bg-BG" sz="2000" dirty="0"/>
          </a:p>
        </p:txBody>
      </p:sp>
      <p:pic>
        <p:nvPicPr>
          <p:cNvPr id="4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NMihova\Desktop\Capture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NMihova\Desktop\Capture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Картина 7" descr="D:\laptop\d\My Desktop - Asen Emilov\My Pictures\My Pictures\2005-10 (Октомври)\HPIM019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3857628"/>
            <a:ext cx="314327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Картина 8" descr="D:\laptop\d\My Desktop - Asen Emilov\My Pictures\My Pictures\2005-10 (Октомври)\HPIM018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857628"/>
            <a:ext cx="321471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NMihova\Desktop\Capture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6180788"/>
            <a:ext cx="8812786" cy="534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NMihova\Desktop\Capture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Mihova\Desktop\Capture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" y="6179454"/>
            <a:ext cx="9097650" cy="6785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2"/>
          <p:cNvSpPr>
            <a:spLocks noGrp="1"/>
          </p:cNvSpPr>
          <p:nvPr>
            <p:ph idx="1"/>
          </p:nvPr>
        </p:nvSpPr>
        <p:spPr>
          <a:xfrm>
            <a:off x="102147" y="1224709"/>
            <a:ext cx="8851231" cy="513324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bg-BG" sz="2000" b="1" dirty="0" smtClean="0"/>
              <a:t>ОБЩА ЦЕЛ НА ПРОЕКТА:</a:t>
            </a: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Изграждане, развитие и подържане на споделена визия за екологична мрежа Натура 2000 област Видин, чрез планиране, организиране и провеждане на регионална информационна кампания.</a:t>
            </a:r>
          </a:p>
          <a:p>
            <a:pPr algn="ctr">
              <a:buNone/>
            </a:pPr>
            <a:endParaRPr lang="bg-BG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bg-BG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bg-BG" sz="2000" dirty="0" smtClean="0"/>
          </a:p>
        </p:txBody>
      </p:sp>
      <p:pic>
        <p:nvPicPr>
          <p:cNvPr id="12" name="Picture 6" descr="C:\Users\NMihova\Desktop\Capture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Картина 14" descr="D:\laptop\d\My Desktop - Asen Emilov\My Pictures\2004-06 (Юни)\HPIM114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0298" y="3071810"/>
            <a:ext cx="421484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5251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NMihova\Desktop\Capture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Mihova\Desktop\Capture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" y="6179454"/>
            <a:ext cx="9097650" cy="6785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2"/>
          <p:cNvSpPr>
            <a:spLocks noGrp="1"/>
          </p:cNvSpPr>
          <p:nvPr>
            <p:ph idx="1"/>
          </p:nvPr>
        </p:nvSpPr>
        <p:spPr>
          <a:xfrm>
            <a:off x="102147" y="1224709"/>
            <a:ext cx="8851231" cy="548808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bg-BG" sz="2000" b="1" dirty="0" smtClean="0"/>
              <a:t>	</a:t>
            </a:r>
          </a:p>
          <a:p>
            <a:pPr algn="ctr">
              <a:buNone/>
            </a:pPr>
            <a:r>
              <a:rPr lang="bg-BG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КОНКРЕТНИ ЦЕЛИ:</a:t>
            </a:r>
          </a:p>
          <a:p>
            <a:pPr algn="just">
              <a:buNone/>
            </a:pP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b="1" dirty="0" smtClean="0"/>
              <a:t>1. Изграждане и развитие на капацитет, знания и умения на заинтересованите страни от общините Белоградчик, Видин, Макреш и Чупрене за използване на възможности за Натура 2000 зоните и организиране на икономически дейности.</a:t>
            </a:r>
          </a:p>
          <a:p>
            <a:pPr algn="just">
              <a:buNone/>
            </a:pPr>
            <a:r>
              <a:rPr lang="bg-BG" sz="2000" b="1" dirty="0" smtClean="0"/>
              <a:t>	2.</a:t>
            </a:r>
            <a:r>
              <a:rPr lang="en-US" sz="2000" b="1" dirty="0" smtClean="0"/>
              <a:t> </a:t>
            </a:r>
            <a:r>
              <a:rPr lang="bg-BG" sz="2000" b="1" dirty="0" smtClean="0"/>
              <a:t>Повишаване на информираността, задържане на интереса и стимулиране на гражданското участие на широката общественост от област Видин в инициативи свързани с мрежата Натура 2000 и конкретните защитени зони в четирите общини и създаване на условия за осмислянето на ролята на мрежата в развитието на местните общности.</a:t>
            </a:r>
          </a:p>
          <a:p>
            <a:pPr marL="114300" lvl="0" indent="0" algn="just">
              <a:lnSpc>
                <a:spcPct val="107000"/>
              </a:lnSpc>
              <a:buNone/>
            </a:pPr>
            <a:endParaRPr lang="bg-BG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1200"/>
              </a:spcBef>
            </a:pPr>
            <a:endParaRPr lang="bg-BG" sz="2000" dirty="0">
              <a:solidFill>
                <a:prstClr val="black"/>
              </a:solidFill>
            </a:endParaRPr>
          </a:p>
          <a:p>
            <a:pPr algn="just">
              <a:spcBef>
                <a:spcPts val="1200"/>
              </a:spcBef>
            </a:pPr>
            <a:endParaRPr lang="bg-BG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08" y="5373216"/>
            <a:ext cx="1151060" cy="13050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0" y="5214950"/>
            <a:ext cx="971139" cy="12948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84" y="5143512"/>
            <a:ext cx="1017433" cy="1356577"/>
          </a:xfrm>
          <a:prstGeom prst="rect">
            <a:avLst/>
          </a:prstGeom>
        </p:spPr>
      </p:pic>
      <p:pic>
        <p:nvPicPr>
          <p:cNvPr id="13" name="Picture 6" descr="C:\Users\NMihova\Desktop\Capture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0589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ОСНОВНИ ДЕЙНОСТИ:</a:t>
            </a:r>
            <a:endParaRPr lang="bg-B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None/>
            </a:pPr>
            <a:r>
              <a:rPr lang="bg-BG" dirty="0" smtClean="0"/>
              <a:t>		</a:t>
            </a:r>
            <a:r>
              <a:rPr lang="bg-BG" b="1" dirty="0" smtClean="0"/>
              <a:t>1</a:t>
            </a:r>
            <a:r>
              <a:rPr lang="bg-BG" dirty="0" smtClean="0"/>
              <a:t>.</a:t>
            </a:r>
            <a:r>
              <a:rPr lang="bg-BG" b="1" dirty="0" smtClean="0"/>
              <a:t>Организиране и планиране на информационна кампания, свързана с Натура 2000 на територията на област Видин</a:t>
            </a:r>
          </a:p>
          <a:p>
            <a:pPr lvl="0">
              <a:buNone/>
            </a:pPr>
            <a:r>
              <a:rPr lang="bg-BG" b="1" dirty="0" smtClean="0"/>
              <a:t>		2.Изработване и доставка на информационни и рекламни материали за нуждите на кампанията</a:t>
            </a:r>
          </a:p>
          <a:p>
            <a:pPr lvl="0">
              <a:buNone/>
            </a:pPr>
            <a:r>
              <a:rPr lang="bg-BG" b="1" dirty="0" smtClean="0"/>
              <a:t>		3.Организиране и провеждане на информационна кампания – информационни срещи със заинтересовани страни по общини</a:t>
            </a:r>
          </a:p>
          <a:p>
            <a:pPr lvl="0">
              <a:buNone/>
            </a:pPr>
            <a:r>
              <a:rPr lang="bg-BG" b="1" dirty="0" smtClean="0"/>
              <a:t>		4.Организиране и провеждане на информационна кампания – Натура 2000 за деца и ученици.</a:t>
            </a:r>
          </a:p>
          <a:p>
            <a:pPr lvl="0">
              <a:buNone/>
            </a:pPr>
            <a:r>
              <a:rPr lang="bg-BG" b="1" dirty="0" smtClean="0"/>
              <a:t>		5.Организиране и провеждане на информационна кампания – широка общественост</a:t>
            </a:r>
          </a:p>
          <a:p>
            <a:pPr lvl="0">
              <a:buNone/>
            </a:pPr>
            <a:r>
              <a:rPr lang="bg-BG" b="1" dirty="0" smtClean="0"/>
              <a:t>		6.Организация и управление на проекта.</a:t>
            </a:r>
            <a:r>
              <a:rPr lang="en-US" b="1" dirty="0" smtClean="0"/>
              <a:t> </a:t>
            </a:r>
            <a:r>
              <a:rPr lang="bg-BG" b="1" dirty="0" smtClean="0"/>
              <a:t>Дейности по информация и публичност</a:t>
            </a:r>
          </a:p>
          <a:p>
            <a:pPr>
              <a:buNone/>
            </a:pPr>
            <a:r>
              <a:rPr lang="bg-BG" b="1" dirty="0" smtClean="0"/>
              <a:t>		7.Спомагателни дейности – подоготовка на проектнато предложение</a:t>
            </a:r>
            <a:endParaRPr lang="bg-BG" b="1" dirty="0"/>
          </a:p>
        </p:txBody>
      </p:sp>
      <p:pic>
        <p:nvPicPr>
          <p:cNvPr id="4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NMihova\Desktop\Capture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NMihova\Desktop\Capture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NMihova\Desktop\Capture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" y="6179454"/>
            <a:ext cx="9119072" cy="6785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34" y="5373216"/>
            <a:ext cx="1151060" cy="120375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0" y="5214950"/>
            <a:ext cx="971139" cy="129485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84" y="5143512"/>
            <a:ext cx="1017433" cy="1356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1200" dirty="0" smtClean="0"/>
              <a:t>		</a:t>
            </a:r>
            <a:r>
              <a:rPr lang="bg-BG" sz="1800" b="1" dirty="0" smtClean="0"/>
              <a:t>Проектното предложение е насочено към организирането и провеждането на информационна кампания за Натура 2000 зоните на територията на област Видин. На базата на предварителни анализи за провеждане на кампанията са определени общините  Белоградчик, Видин, Макреш и Чупрене. Предвидена е дейност по организиране и планиране на кампанията, създаване на медийни партньорства с телевизия, радио и сайт с регионално покритие и провеждане на експедиентско пътуване с медийни партньори. Предвидено е изработването на информационни и рекламни материали за съответните целеви групи, като и оборудване за провеждането на кампанията. След предварителни анализи самата кампания е насочена към три големи целеви групи – заинтересовани страни, ученици и широка общественост, като са предвидени комуникационни канали и дейности за задоволяване на техните потребности. В рамките на кампанията са предвидени информационни срещи и обучения със заинтересованите страни по общини за възможностите на Натура 2000, добри практики и бизнес модели и начини на участие в планирането и управлението на мрежата.</a:t>
            </a:r>
            <a:endParaRPr lang="bg-BG" sz="1800" b="1" dirty="0"/>
          </a:p>
        </p:txBody>
      </p:sp>
      <p:pic>
        <p:nvPicPr>
          <p:cNvPr id="5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NMihova\Desktop\Capture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NMihova\Desktop\Capture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718" y="0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NMihova\Desktop\Capture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6180788"/>
            <a:ext cx="8812786" cy="534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11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NMihova\Desktop\Capture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Mihova\Desktop\Capture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" y="6179454"/>
            <a:ext cx="9097650" cy="6785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Контейнер за съдържани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600" b="1" dirty="0" smtClean="0"/>
              <a:t>     	</a:t>
            </a:r>
            <a:r>
              <a:rPr lang="bg-BG" sz="1800" b="1" dirty="0" smtClean="0"/>
              <a:t>Предвидени са социални събития с ученици от различни възрасти – информационни игри, пленери и образователни програми с по-големите. Ключова дейност е и работата с широката общественост, чрез участие в традиционни масови прояви в съответната община.При изпълнениета на проекта ще бъде максимално използван целия капацитет на община Чупрене и администрациите на другите три целеви общини – човешки ресурси, опит в подобни проекти, голяма материално-техническа база и широки контакти на регионално ниво. В резултат на проекта ще бъдат проведени над 30 събития, направени над 100 публикации и в кампанията ще бъдат обхванати минимум 10 хиляди човека.Като краен резултат ще бъде създаден капацитет в заинтересованите страни за мрежата и нейните възможности и в крайна сметка изградена и подържана споделена визия за Натура 2000 в областта.</a:t>
            </a:r>
          </a:p>
          <a:p>
            <a:endParaRPr lang="bg-BG" dirty="0"/>
          </a:p>
        </p:txBody>
      </p:sp>
      <p:pic>
        <p:nvPicPr>
          <p:cNvPr id="10" name="Picture 6" descr="C:\Users\NMihova\Desktop\Capture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812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NMihova\Desktop\Captur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11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NMihova\Desktop\Capture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Mihova\Desktop\Capture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" y="6179454"/>
            <a:ext cx="9097650" cy="6785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69368" y="1500174"/>
            <a:ext cx="872750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 smtClean="0"/>
              <a:t>Обща стойност на проекта</a:t>
            </a:r>
            <a:r>
              <a:rPr lang="bg-BG" sz="2000" dirty="0" smtClean="0"/>
              <a:t>: 71 400.00 лв. от които 60 690.00 лв. европейско и 10 710.00 лв. е национално съфинансиране.</a:t>
            </a:r>
          </a:p>
          <a:p>
            <a:pPr algn="ctr"/>
            <a:r>
              <a:rPr lang="bg-BG" sz="2000" b="1" dirty="0" smtClean="0"/>
              <a:t>Период на изпълнение</a:t>
            </a:r>
            <a:r>
              <a:rPr lang="bg-BG" sz="2000" dirty="0" smtClean="0"/>
              <a:t> 16 юли 2020г. - 16 юни 2022г.</a:t>
            </a:r>
          </a:p>
          <a:p>
            <a:pPr algn="ctr"/>
            <a:endParaRPr lang="bg-BG" sz="2000" dirty="0" smtClean="0"/>
          </a:p>
          <a:p>
            <a:pPr algn="ctr"/>
            <a:endParaRPr lang="bg-BG" sz="2000" dirty="0" smtClean="0"/>
          </a:p>
          <a:p>
            <a:endParaRPr lang="bg-BG" sz="2000" dirty="0" smtClean="0"/>
          </a:p>
          <a:p>
            <a:endParaRPr lang="bg-BG" sz="2000" dirty="0" smtClean="0"/>
          </a:p>
          <a:p>
            <a:endParaRPr lang="bg-BG" sz="2000" dirty="0" smtClean="0"/>
          </a:p>
          <a:p>
            <a:endParaRPr lang="bg-BG" sz="2000" dirty="0" smtClean="0"/>
          </a:p>
          <a:p>
            <a:endParaRPr lang="bg-BG" sz="2000" dirty="0" smtClean="0"/>
          </a:p>
          <a:p>
            <a:endParaRPr lang="bg-BG" sz="2000" dirty="0" smtClean="0"/>
          </a:p>
          <a:p>
            <a:endParaRPr lang="bg-BG" sz="2000" dirty="0" smtClean="0"/>
          </a:p>
          <a:p>
            <a:endParaRPr lang="bg-BG" sz="2000" dirty="0" smtClean="0"/>
          </a:p>
          <a:p>
            <a:endParaRPr lang="bg-BG" sz="2000" dirty="0" smtClean="0"/>
          </a:p>
          <a:p>
            <a:pPr algn="just"/>
            <a:endParaRPr lang="bg-BG" sz="1400" dirty="0"/>
          </a:p>
        </p:txBody>
      </p:sp>
      <p:pic>
        <p:nvPicPr>
          <p:cNvPr id="11" name="Picture 6" descr="C:\Users\NMihova\Desktop\Capture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Картина 12" descr="D:\laptop\d\My Desktop - Asen Emilov\My Pictures\2004-06 (Юни)\HPIM115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08" y="2786058"/>
            <a:ext cx="507209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1940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4104456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bg-BG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БЛАГОДАРЯ ЗА ВНИМАНИЕТО!</a:t>
            </a:r>
            <a:r>
              <a:rPr lang="bg-B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bg-B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bg-BG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bg-BG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bg-BG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bg-BG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bg-BG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bg-BG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en-US" sz="2000" dirty="0" smtClean="0">
                <a:solidFill>
                  <a:schemeClr val="accent1"/>
                </a:solidFill>
              </a:rPr>
              <a:t>ob_chuprene@abv.bg</a:t>
            </a:r>
            <a:r>
              <a:rPr lang="ru-RU" sz="2000" dirty="0">
                <a:solidFill>
                  <a:schemeClr val="accent1"/>
                </a:solidFill>
              </a:rPr>
              <a:t/>
            </a:r>
            <a:br>
              <a:rPr lang="ru-RU" sz="2000" dirty="0">
                <a:solidFill>
                  <a:schemeClr val="accent1"/>
                </a:solidFill>
              </a:rPr>
            </a:br>
            <a:r>
              <a:rPr lang="ru-RU" sz="2000" dirty="0" smtClean="0">
                <a:solidFill>
                  <a:schemeClr val="accent1"/>
                </a:solidFill>
              </a:rPr>
              <a:t>www.</a:t>
            </a:r>
            <a:r>
              <a:rPr lang="en-US" sz="2000" dirty="0" smtClean="0">
                <a:solidFill>
                  <a:schemeClr val="accent1"/>
                </a:solidFill>
              </a:rPr>
              <a:t>chuprene.com</a:t>
            </a:r>
            <a:r>
              <a:rPr lang="ru-RU" sz="2000" dirty="0" smtClean="0">
                <a:solidFill>
                  <a:schemeClr val="accent1"/>
                </a:solidFill>
              </a:rPr>
              <a:t> </a:t>
            </a:r>
            <a:r>
              <a:rPr lang="en-US" sz="2000" dirty="0" smtClean="0">
                <a:solidFill>
                  <a:schemeClr val="accent1"/>
                </a:solidFill>
              </a:rPr>
              <a:t/>
            </a:r>
            <a:br>
              <a:rPr lang="en-US" sz="2000" dirty="0" smtClean="0">
                <a:solidFill>
                  <a:schemeClr val="accent1"/>
                </a:solidFill>
              </a:rPr>
            </a:br>
            <a:r>
              <a:rPr lang="bg-BG" sz="2000" dirty="0" smtClean="0">
                <a:solidFill>
                  <a:schemeClr val="accent1"/>
                </a:solidFill>
              </a:rPr>
              <a:t>тел. 09327 2580</a:t>
            </a:r>
            <a:br>
              <a:rPr lang="bg-BG" sz="2000" dirty="0" smtClean="0">
                <a:solidFill>
                  <a:schemeClr val="accent1"/>
                </a:solidFill>
              </a:rPr>
            </a:br>
            <a:r>
              <a:rPr lang="bg-BG" sz="2000" dirty="0" smtClean="0">
                <a:solidFill>
                  <a:schemeClr val="accent1"/>
                </a:solidFill>
              </a:rPr>
              <a:t>факс 09327 2402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bg-B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bg-B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C:\Users\NMihova\Desktop\Capture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11" y="133111"/>
            <a:ext cx="1368152" cy="112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NMihova\Desktop\Capture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893"/>
            <a:ext cx="1213282" cy="133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NMihova\Desktop\Capture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82" y="476672"/>
            <a:ext cx="3769548" cy="655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Mihova\Desktop\Capture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" y="5517232"/>
            <a:ext cx="9108504" cy="13570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Картина 7" descr="C:\Users\126\Desktop\НАТУРА 2000\chuprene gerb2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29058" y="2357430"/>
            <a:ext cx="1124583" cy="13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364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8228</TotalTime>
  <Words>17</Words>
  <Application>Microsoft Office PowerPoint</Application>
  <PresentationFormat>Презентация на цял екран (4:3)</PresentationFormat>
  <Paragraphs>41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3" baseType="lpstr">
      <vt:lpstr>1_Office Theme</vt:lpstr>
      <vt:lpstr>  П Р О Е К Т  ”ОРГАНИЗИРАНЕ И ПРОВЕЖДАНЕ НА ИНФОРМАЦИОННА КАМПАНИЯ ЗА  НАТУРА 2000 ЗОНИТЕ НА ТЕРИТОРИЯТА НА ОБЛАСТ С АДМИНИСТРАТИВЕН ЦЕНТЪР ВИДИН” 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 БЛАГОДАРЯ ЗА ВНИМАНИЕТО!          ob_chuprene@abv.bg www.chuprene.com  тел. 09327 2580 факс 09327 2402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DVasileva</dc:creator>
  <cp:lastModifiedBy>126</cp:lastModifiedBy>
  <cp:revision>1404</cp:revision>
  <cp:lastPrinted>2015-02-12T12:13:46Z</cp:lastPrinted>
  <dcterms:created xsi:type="dcterms:W3CDTF">2013-04-02T07:50:56Z</dcterms:created>
  <dcterms:modified xsi:type="dcterms:W3CDTF">2020-10-22T05:19:24Z</dcterms:modified>
</cp:coreProperties>
</file>